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7559675" cy="106914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p>
            <a:endParaRPr lang="uk-UA" sz="3200" b="0" strike="noStrike" spc="-1">
              <a:latin typeface="Arial" panose="020B0604020202020204"/>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p>
            <a:endParaRPr lang="uk-UA" sz="3200" b="0" strike="noStrike" spc="-1">
              <a:latin typeface="Arial" panose="020B0604020202020204"/>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p>
            <a:endParaRPr lang="uk-UA" sz="3200" b="0" strike="noStrike" spc="-1">
              <a:latin typeface="Arial" panose="020B0604020202020204"/>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p>
            <a:endParaRPr lang="uk-UA" sz="3200" b="0" strike="noStrike" spc="-1">
              <a:latin typeface="Arial" panose="020B0604020202020204"/>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p>
            <a:endParaRPr lang="uk-UA" sz="3200" b="0" strike="noStrike" spc="-1">
              <a:latin typeface="Arial" panose="020B0604020202020204"/>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p>
            <a:endParaRPr lang="uk-UA" sz="3200" b="0" strike="noStrike" spc="-1">
              <a:latin typeface="Arial" panose="020B0604020202020204"/>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spAutoFit/>
          </a:bodyPr>
          <a:p>
            <a:pPr algn="ctr"/>
            <a:endParaRPr lang="uk-UA" sz="3200" b="0" strike="noStrike" spc="-1">
              <a:latin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p>
            <a:endParaRPr lang="uk-UA" sz="3200" b="0" strike="noStrike" spc="-1">
              <a:latin typeface="Arial" panose="020B0604020202020204"/>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spAutoFit/>
          </a:bodyPr>
          <a:p>
            <a:pPr algn="ctr"/>
            <a:endParaRPr lang="uk-UA" sz="3200" b="0" strike="noStrike" spc="-1">
              <a:latin typeface="Arial" panose="020B060402020202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p>
            <a:endParaRPr lang="uk-UA" sz="3200" b="0" strike="noStrike" spc="-1">
              <a:latin typeface="Arial" panose="020B0604020202020204"/>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spAutoFit/>
          </a:bodyPr>
          <a:p>
            <a:pPr algn="ctr"/>
            <a:endParaRPr lang="uk-UA" sz="3200" b="0" strike="noStrike" spc="-1">
              <a:latin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p>
            <a:endParaRPr lang="uk-UA" sz="3200" b="0" strike="noStrike" spc="-1">
              <a:latin typeface="Arial" panose="020B0604020202020204"/>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p>
            <a:endParaRPr lang="uk-UA" sz="3200" b="0" strike="noStrike" spc="-1">
              <a:latin typeface="Arial" panose="020B0604020202020204"/>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p>
            <a:endParaRPr lang="uk-UA" sz="3200" b="0" strike="noStrike" spc="-1">
              <a:latin typeface="Arial" panose="020B0604020202020204"/>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p>
            <a:endParaRPr lang="uk-UA" sz="3200" b="0" strike="noStrike" spc="-1">
              <a:latin typeface="Arial" panose="020B0604020202020204"/>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p>
            <a:endParaRPr lang="uk-UA" sz="3200" b="0" strike="noStrike" spc="-1">
              <a:latin typeface="Arial" panose="020B0604020202020204"/>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p>
            <a:endParaRPr lang="uk-UA" sz="3200" b="0" strike="noStrike" spc="-1">
              <a:latin typeface="Arial" panose="020B0604020202020204"/>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p>
            <a:endParaRPr lang="uk-UA" sz="3200" b="0" strike="noStrike" spc="-1">
              <a:latin typeface="Arial" panose="020B0604020202020204"/>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p>
            <a:endParaRPr lang="uk-UA" sz="3200" b="0" strike="noStrike" spc="-1">
              <a:latin typeface="Arial" panose="020B0604020202020204"/>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spAutoFit/>
          </a:bodyPr>
          <a:p>
            <a:pPr algn="ctr"/>
            <a:endParaRPr lang="uk-UA" sz="3200" b="0" strike="noStrike" spc="-1">
              <a:latin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p>
            <a:endParaRPr lang="uk-UA" sz="3200" b="0" strike="noStrike" spc="-1">
              <a:latin typeface="Arial" panose="020B0604020202020204"/>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p>
            <a:endParaRPr lang="uk-UA" sz="3200" b="0" strike="noStrike" spc="-1">
              <a:latin typeface="Arial" panose="020B0604020202020204"/>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spAutoFit/>
          </a:bodyPr>
          <a:p>
            <a:pPr algn="ctr"/>
            <a:endParaRPr lang="uk-UA" sz="4400" b="0" strike="noStrike" spc="-1">
              <a:latin typeface="Arial" panose="020B0604020202020204"/>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p>
            <a:endParaRPr lang="uk-UA" sz="3200" b="0" strike="noStrike" spc="-1">
              <a:latin typeface="Arial" panose="020B0604020202020204"/>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p>
            <a:endParaRPr lang="uk-UA" sz="3200" b="0" strike="noStrike" spc="-1">
              <a:latin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tIns="0" rIns="0" bIns="0" anchor="ctr">
            <a:noAutofit/>
          </a:bodyPr>
          <a:p>
            <a:pPr algn="ctr"/>
            <a:r>
              <a:rPr lang="uk-UA" sz="4400" b="0" strike="noStrike" spc="-1">
                <a:latin typeface="Arial" panose="020B0604020202020204"/>
              </a:rPr>
              <a:t>Для правки тексту заголовка клацніть мишею</a:t>
            </a:r>
            <a:endParaRPr lang="uk-UA" sz="4400" b="0" strike="noStrike" spc="-1">
              <a:latin typeface="Arial" panose="020B0604020202020204"/>
            </a:endParaRPr>
          </a:p>
        </p:txBody>
      </p:sp>
      <p:sp>
        <p:nvSpPr>
          <p:cNvPr id="2" name="PlaceHolder 2"/>
          <p:cNvSpPr>
            <a:spLocks noGrp="1"/>
          </p:cNvSpPr>
          <p:nvPr>
            <p:ph type="body"/>
          </p:nvPr>
        </p:nvSpPr>
        <p:spPr>
          <a:xfrm>
            <a:off x="609480" y="1604520"/>
            <a:ext cx="10972440" cy="3977280"/>
          </a:xfrm>
          <a:prstGeom prst="rect">
            <a:avLst/>
          </a:prstGeom>
        </p:spPr>
        <p:txBody>
          <a:bodyPr lIns="0" tIns="0" rIns="0" bIns="0">
            <a:normAutofit/>
          </a:bodyPr>
          <a:p>
            <a:pPr marL="431800" indent="-323850">
              <a:spcBef>
                <a:spcPts val="1415"/>
              </a:spcBef>
              <a:buClr>
                <a:srgbClr val="000000"/>
              </a:buClr>
              <a:buSzPct val="45000"/>
              <a:buFont typeface="Wingdings" panose="05000000000000000000" pitchFamily="2" charset="2"/>
              <a:buChar char=""/>
            </a:pPr>
            <a:r>
              <a:rPr lang="uk-UA" sz="3200" b="0" strike="noStrike" spc="-1">
                <a:latin typeface="Arial" panose="020B0604020202020204"/>
              </a:rPr>
              <a:t>Для редагування структури клацніть мишею</a:t>
            </a:r>
            <a:endParaRPr lang="uk-UA" sz="3200" b="0" strike="noStrike" spc="-1">
              <a:latin typeface="Arial" panose="020B0604020202020204"/>
            </a:endParaRPr>
          </a:p>
          <a:p>
            <a:pPr marL="864235" lvl="1" indent="-323850">
              <a:spcBef>
                <a:spcPts val="1135"/>
              </a:spcBef>
              <a:buClr>
                <a:srgbClr val="000000"/>
              </a:buClr>
              <a:buSzPct val="75000"/>
              <a:buFont typeface="Symbol" panose="05050102010706020507" charset="2"/>
              <a:buChar char=""/>
            </a:pPr>
            <a:r>
              <a:rPr lang="uk-UA" sz="2800" b="0" strike="noStrike" spc="-1">
                <a:latin typeface="Arial" panose="020B0604020202020204"/>
              </a:rPr>
              <a:t>Другий рівень структури</a:t>
            </a:r>
            <a:endParaRPr lang="uk-UA"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uk-UA" sz="2400" b="0" strike="noStrike" spc="-1">
                <a:latin typeface="Arial" panose="020B0604020202020204"/>
              </a:rPr>
              <a:t>Третій рівень структури</a:t>
            </a:r>
            <a:endParaRPr lang="uk-UA" sz="2400" b="0" strike="noStrike" spc="-1">
              <a:latin typeface="Arial" panose="020B0604020202020204"/>
            </a:endParaRPr>
          </a:p>
          <a:p>
            <a:pPr marL="1727835" lvl="3" indent="-215900">
              <a:spcBef>
                <a:spcPts val="565"/>
              </a:spcBef>
              <a:buClr>
                <a:srgbClr val="000000"/>
              </a:buClr>
              <a:buSzPct val="75000"/>
              <a:buFont typeface="Symbol" panose="05050102010706020507" charset="2"/>
              <a:buChar char=""/>
            </a:pPr>
            <a:r>
              <a:rPr lang="uk-UA" sz="2000" b="0" strike="noStrike" spc="-1">
                <a:latin typeface="Arial" panose="020B0604020202020204"/>
              </a:rPr>
              <a:t>Четвертий рівень структури</a:t>
            </a:r>
            <a:endParaRPr lang="uk-UA"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uk-UA" sz="2000" b="0" strike="noStrike" spc="-1">
                <a:latin typeface="Arial" panose="020B0604020202020204"/>
              </a:rPr>
              <a:t>П'ятий рівень структури</a:t>
            </a:r>
            <a:endParaRPr lang="uk-UA"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uk-UA" sz="2000" b="0" strike="noStrike" spc="-1">
                <a:latin typeface="Arial" panose="020B0604020202020204"/>
              </a:rPr>
              <a:t>Шостий рівень структури</a:t>
            </a:r>
            <a:endParaRPr lang="uk-UA"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uk-UA" sz="2000" b="0" strike="noStrike" spc="-1">
                <a:latin typeface="Arial" panose="020B0604020202020204"/>
              </a:rPr>
              <a:t>Сьомий рівень структури</a:t>
            </a:r>
            <a:endParaRPr lang="uk-UA"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p>
            <a:pPr algn="ctr"/>
            <a:r>
              <a:rPr lang="uk-UA" sz="4400" b="0" strike="noStrike" spc="-1">
                <a:latin typeface="Arial" panose="020B0604020202020204"/>
              </a:rPr>
              <a:t>Для правки тексту заголовка клацніть мишею</a:t>
            </a:r>
            <a:endParaRPr lang="uk-UA" sz="4400" b="0" strike="noStrike" spc="-1">
              <a:latin typeface="Arial" panose="020B0604020202020204"/>
            </a:endParaRP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p>
            <a:pPr marL="431800" indent="-323850">
              <a:spcBef>
                <a:spcPts val="1415"/>
              </a:spcBef>
              <a:buClr>
                <a:srgbClr val="000000"/>
              </a:buClr>
              <a:buSzPct val="45000"/>
              <a:buFont typeface="Wingdings" panose="05000000000000000000" pitchFamily="2" charset="2"/>
              <a:buChar char=""/>
            </a:pPr>
            <a:r>
              <a:rPr lang="uk-UA" sz="3200" b="0" strike="noStrike" spc="-1">
                <a:latin typeface="Arial" panose="020B0604020202020204"/>
              </a:rPr>
              <a:t>Для редагування структури клацніть мишею</a:t>
            </a:r>
            <a:endParaRPr lang="uk-UA" sz="3200" b="0" strike="noStrike" spc="-1">
              <a:latin typeface="Arial" panose="020B0604020202020204"/>
            </a:endParaRPr>
          </a:p>
          <a:p>
            <a:pPr marL="864235" lvl="1" indent="-323850">
              <a:spcBef>
                <a:spcPts val="1135"/>
              </a:spcBef>
              <a:buClr>
                <a:srgbClr val="000000"/>
              </a:buClr>
              <a:buSzPct val="75000"/>
              <a:buFont typeface="Symbol" panose="05050102010706020507" charset="2"/>
              <a:buChar char=""/>
            </a:pPr>
            <a:r>
              <a:rPr lang="uk-UA" sz="2800" b="0" strike="noStrike" spc="-1">
                <a:latin typeface="Arial" panose="020B0604020202020204"/>
              </a:rPr>
              <a:t>Другий рівень структури</a:t>
            </a:r>
            <a:endParaRPr lang="uk-UA"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uk-UA" sz="2400" b="0" strike="noStrike" spc="-1">
                <a:latin typeface="Arial" panose="020B0604020202020204"/>
              </a:rPr>
              <a:t>Третій рівень структури</a:t>
            </a:r>
            <a:endParaRPr lang="uk-UA" sz="2400" b="0" strike="noStrike" spc="-1">
              <a:latin typeface="Arial" panose="020B0604020202020204"/>
            </a:endParaRPr>
          </a:p>
          <a:p>
            <a:pPr marL="1727835" lvl="3" indent="-215900">
              <a:spcBef>
                <a:spcPts val="565"/>
              </a:spcBef>
              <a:buClr>
                <a:srgbClr val="000000"/>
              </a:buClr>
              <a:buSzPct val="75000"/>
              <a:buFont typeface="Symbol" panose="05050102010706020507" charset="2"/>
              <a:buChar char=""/>
            </a:pPr>
            <a:r>
              <a:rPr lang="uk-UA" sz="2000" b="0" strike="noStrike" spc="-1">
                <a:latin typeface="Arial" panose="020B0604020202020204"/>
              </a:rPr>
              <a:t>Четвертий рівень структури</a:t>
            </a:r>
            <a:endParaRPr lang="uk-UA"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uk-UA" sz="2000" b="0" strike="noStrike" spc="-1">
                <a:latin typeface="Arial" panose="020B0604020202020204"/>
              </a:rPr>
              <a:t>П'ятий рівень структури</a:t>
            </a:r>
            <a:endParaRPr lang="uk-UA"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uk-UA" sz="2000" b="0" strike="noStrike" spc="-1">
                <a:latin typeface="Arial" panose="020B0604020202020204"/>
              </a:rPr>
              <a:t>Шостий рівень структури</a:t>
            </a:r>
            <a:endParaRPr lang="uk-UA"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uk-UA" sz="2000" b="0" strike="noStrike" spc="-1">
                <a:latin typeface="Arial" panose="020B0604020202020204"/>
              </a:rPr>
              <a:t>Сьомий рівень структури</a:t>
            </a:r>
            <a:endParaRPr lang="uk-UA"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1144800" y="1296000"/>
            <a:ext cx="10207440" cy="524637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ctr">
              <a:lnSpc>
                <a:spcPct val="107000"/>
              </a:lnSpc>
            </a:pPr>
            <a:r>
              <a:rPr lang="uk-UA" sz="4800" b="1" strike="noStrike" spc="-1">
                <a:solidFill>
                  <a:srgbClr val="000000"/>
                </a:solidFill>
                <a:latin typeface="Georgia" panose="02040502050405020303"/>
                <a:ea typeface="DejaVu Sans" panose="020B0603030804020204"/>
              </a:rPr>
              <a:t>Викривачі корупції </a:t>
            </a:r>
            <a:endParaRPr lang="uk-UA" sz="4800" b="0" strike="noStrike" spc="-1">
              <a:latin typeface="Arial" panose="020B0604020202020204"/>
            </a:endParaRPr>
          </a:p>
          <a:p>
            <a:pPr algn="ctr">
              <a:lnSpc>
                <a:spcPct val="107000"/>
              </a:lnSpc>
            </a:pPr>
            <a:r>
              <a:rPr lang="uk-UA" sz="4800" b="1" strike="noStrike" spc="-1">
                <a:solidFill>
                  <a:srgbClr val="000000"/>
                </a:solidFill>
                <a:latin typeface="Georgia" panose="02040502050405020303"/>
                <a:ea typeface="DejaVu Sans" panose="020B0603030804020204"/>
              </a:rPr>
              <a:t>та гарантії їх захисту за законодавством України</a:t>
            </a:r>
            <a:endParaRPr lang="uk-UA" sz="4800" b="0" strike="noStrike" spc="-1">
              <a:latin typeface="Arial" panose="020B0604020202020204"/>
            </a:endParaRPr>
          </a:p>
          <a:p>
            <a:pPr algn="ctr">
              <a:lnSpc>
                <a:spcPct val="107000"/>
              </a:lnSpc>
            </a:pPr>
            <a:endParaRPr lang="uk-UA" sz="4800" b="0" strike="noStrike" spc="-1">
              <a:latin typeface="Arial" panose="020B0604020202020204"/>
            </a:endParaRPr>
          </a:p>
          <a:p>
            <a:pPr algn="ctr">
              <a:lnSpc>
                <a:spcPct val="100000"/>
              </a:lnSpc>
            </a:pPr>
            <a:r>
              <a:rPr lang="uk-UA" sz="2000" b="0" strike="noStrike" spc="-1">
                <a:solidFill>
                  <a:srgbClr val="000000"/>
                </a:solidFill>
                <a:latin typeface="Tahoma" panose="020B0604030504040204"/>
                <a:ea typeface="DejaVu Sans" panose="020B0603030804020204"/>
              </a:rPr>
              <a:t>   </a:t>
            </a:r>
            <a:endParaRPr lang="uk-UA" sz="2000" b="0" strike="noStrike" spc="-1">
              <a:latin typeface="Arial" panose="020B0604020202020204"/>
            </a:endParaRPr>
          </a:p>
          <a:p>
            <a:pPr algn="ctr">
              <a:lnSpc>
                <a:spcPct val="100000"/>
              </a:lnSpc>
            </a:pPr>
            <a:endParaRPr lang="uk-UA" sz="2000" b="0" strike="noStrike" spc="-1">
              <a:latin typeface="Arial" panose="020B0604020202020204"/>
            </a:endParaRPr>
          </a:p>
          <a:p>
            <a:pPr algn="ctr">
              <a:lnSpc>
                <a:spcPct val="100000"/>
              </a:lnSpc>
            </a:pPr>
            <a:endParaRPr lang="uk-UA" sz="2000" b="0" strike="noStrike" spc="-1">
              <a:latin typeface="Arial" panose="020B0604020202020204"/>
            </a:endParaRPr>
          </a:p>
          <a:p>
            <a:pPr algn="ctr">
              <a:lnSpc>
                <a:spcPct val="100000"/>
              </a:lnSpc>
            </a:pPr>
            <a:endParaRPr lang="uk-UA" sz="2000" b="0" strike="noStrike" spc="-1">
              <a:latin typeface="Arial" panose="020B0604020202020204"/>
            </a:endParaRPr>
          </a:p>
          <a:p>
            <a:pPr algn="ctr">
              <a:lnSpc>
                <a:spcPct val="100000"/>
              </a:lnSpc>
              <a:spcBef>
                <a:spcPts val="500"/>
              </a:spcBef>
            </a:pPr>
            <a:endParaRPr lang="uk-UA" sz="2000" b="0" strike="noStrike" spc="-1">
              <a:latin typeface="Arial" panose="020B0604020202020204"/>
            </a:endParaRPr>
          </a:p>
          <a:p>
            <a:pPr algn="ctr">
              <a:lnSpc>
                <a:spcPct val="107000"/>
              </a:lnSpc>
            </a:pPr>
            <a:r>
              <a:rPr lang="" altLang="uk-UA" sz="2400" b="1" strike="noStrike" spc="-1">
                <a:solidFill>
                  <a:srgbClr val="000000"/>
                </a:solidFill>
                <a:latin typeface="Georgia" panose="02040502050405020303"/>
                <a:ea typeface="Calibri" panose="020F0502020204030204"/>
              </a:rPr>
              <a:t>3 Сцшр ДСНС України</a:t>
            </a:r>
            <a:r>
              <a:rPr lang="uk-UA" sz="2400" b="1" strike="noStrike" spc="-1">
                <a:solidFill>
                  <a:srgbClr val="000000"/>
                </a:solidFill>
                <a:latin typeface="Georgia" panose="02040502050405020303"/>
                <a:ea typeface="Calibri" panose="020F0502020204030204"/>
              </a:rPr>
              <a:t>, 2020 </a:t>
            </a:r>
            <a:endParaRPr lang="uk-UA" sz="2400" b="0" strike="noStrike" spc="-1">
              <a:latin typeface="Arial" panose="020B0604020202020204"/>
            </a:endParaRPr>
          </a:p>
        </p:txBody>
      </p:sp>
      <p:sp>
        <p:nvSpPr>
          <p:cNvPr id="77" name="CustomShape 2"/>
          <p:cNvSpPr/>
          <p:nvPr/>
        </p:nvSpPr>
        <p:spPr>
          <a:xfrm flipH="1">
            <a:off x="10509120" y="216000"/>
            <a:ext cx="1437120" cy="8622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just">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a:p>
            <a:pPr algn="ctr">
              <a:lnSpc>
                <a:spcPct val="107000"/>
              </a:lnSpc>
            </a:pPr>
            <a:endParaRPr lang="uk-UA" sz="1000" b="0" strike="noStrike" spc="-1">
              <a:latin typeface="Arial" panose="020B0604020202020204"/>
            </a:endParaRPr>
          </a:p>
        </p:txBody>
      </p:sp>
      <p:pic>
        <p:nvPicPr>
          <p:cNvPr id="78" name="Picture 77"/>
          <p:cNvPicPr/>
          <p:nvPr/>
        </p:nvPicPr>
        <p:blipFill>
          <a:blip r:embed="rId1"/>
          <a:stretch>
            <a:fillRect/>
          </a:stretch>
        </p:blipFill>
        <p:spPr>
          <a:xfrm>
            <a:off x="9576000" y="205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6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339120" y="1312200"/>
            <a:ext cx="11538720" cy="54536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rmAutofit/>
          </a:bodyPr>
          <a:p>
            <a:pPr algn="just">
              <a:lnSpc>
                <a:spcPct val="90000"/>
              </a:lnSpc>
            </a:pPr>
            <a:endParaRPr lang="uk-UA" sz="1800" b="0" strike="noStrike" spc="-1">
              <a:latin typeface="Arial" panose="020B0604020202020204"/>
            </a:endParaRPr>
          </a:p>
          <a:p>
            <a:pPr algn="just">
              <a:lnSpc>
                <a:spcPct val="120000"/>
              </a:lnSpc>
            </a:pPr>
            <a:r>
              <a:rPr lang="uk-UA" sz="2800" b="0" strike="noStrike" spc="-1">
                <a:solidFill>
                  <a:srgbClr val="000000"/>
                </a:solidFill>
                <a:latin typeface="Georgia" panose="02040502050405020303"/>
                <a:ea typeface="DejaVu Sans" panose="020B0603030804020204"/>
              </a:rPr>
              <a:t>        </a:t>
            </a:r>
            <a:r>
              <a:rPr lang="uk-UA" sz="2000" b="0" strike="noStrike" spc="-1">
                <a:solidFill>
                  <a:srgbClr val="000000"/>
                </a:solidFill>
                <a:latin typeface="Georgia" panose="02040502050405020303"/>
                <a:ea typeface="DejaVu Sans" panose="020B0603030804020204"/>
              </a:rPr>
              <a:t> У разі звільнення без законної підстави або незаконного переведення на іншу роботу, у тому числі у зв’язку з </a:t>
            </a:r>
            <a:r>
              <a:rPr lang="uk-UA" sz="2000" b="1" strike="noStrike" spc="-1">
                <a:solidFill>
                  <a:srgbClr val="000000"/>
                </a:solidFill>
                <a:latin typeface="Georgia" panose="02040502050405020303"/>
                <a:ea typeface="DejaVu Sans" panose="020B0603030804020204"/>
              </a:rPr>
              <a:t>повідомленням про порушення вимог Закону України «Про запобігання корупції»</a:t>
            </a:r>
            <a:r>
              <a:rPr lang="uk-UA" sz="2000" b="0" strike="noStrike" spc="-1">
                <a:solidFill>
                  <a:srgbClr val="000000"/>
                </a:solidFill>
                <a:latin typeface="Georgia" panose="02040502050405020303"/>
                <a:ea typeface="DejaVu Sans" panose="020B0603030804020204"/>
              </a:rPr>
              <a:t> іншою особою, працівник повинен бути поновлений на попередній роботі органом, який розглядає трудовий спір.</a:t>
            </a:r>
            <a:endParaRPr lang="uk-UA" sz="2000" b="0" strike="noStrike" spc="-1">
              <a:latin typeface="Arial" panose="020B0604020202020204"/>
            </a:endParaRPr>
          </a:p>
          <a:p>
            <a:pPr algn="just">
              <a:lnSpc>
                <a:spcPct val="120000"/>
              </a:lnSpc>
            </a:pPr>
            <a:endParaRPr lang="uk-UA" sz="2000" b="0" strike="noStrike" spc="-1">
              <a:latin typeface="Arial" panose="020B0604020202020204"/>
            </a:endParaRPr>
          </a:p>
          <a:p>
            <a:pPr algn="just">
              <a:lnSpc>
                <a:spcPct val="120000"/>
              </a:lnSpc>
            </a:pPr>
            <a:r>
              <a:rPr lang="uk-UA" sz="2000" b="0" strike="noStrike" spc="-1">
                <a:solidFill>
                  <a:srgbClr val="000000"/>
                </a:solidFill>
                <a:latin typeface="Georgia" panose="02040502050405020303"/>
                <a:ea typeface="DejaVu Sans" panose="020B0603030804020204"/>
              </a:rPr>
              <a:t>         У разі наявності підстав для поновлення на роботі працівника, який був звільнений у зв’язку із здійсненим ним або членом його сім’ї </a:t>
            </a:r>
            <a:r>
              <a:rPr lang="uk-UA" sz="2000" b="1" strike="noStrike" spc="-1">
                <a:solidFill>
                  <a:srgbClr val="000000"/>
                </a:solidFill>
                <a:latin typeface="Georgia" panose="02040502050405020303"/>
                <a:ea typeface="DejaVu Sans" panose="020B0603030804020204"/>
              </a:rPr>
              <a:t>повідомленням про порушення вимог Закону України «Про запобігання корупції»</a:t>
            </a:r>
            <a:r>
              <a:rPr lang="uk-UA" sz="2000" b="0" strike="noStrike" spc="-1">
                <a:solidFill>
                  <a:srgbClr val="000000"/>
                </a:solidFill>
                <a:latin typeface="Georgia" panose="02040502050405020303"/>
                <a:ea typeface="DejaVu Sans" panose="020B0603030804020204"/>
              </a:rPr>
              <a:t> іншою особою, та за його відмови від такого поновлення орган, який розглядає трудовий спір, приймає рішення про виплату йому компенсації у розмірі шестимісячного середнього заробітку, а у випадку неможливості поновлення - у розмірі дворічного середнього заробітку.</a:t>
            </a:r>
            <a:endParaRPr lang="uk-UA" sz="2000" b="0" strike="noStrike" spc="-1">
              <a:latin typeface="Arial" panose="020B0604020202020204"/>
            </a:endParaRPr>
          </a:p>
          <a:p>
            <a:pPr algn="just">
              <a:lnSpc>
                <a:spcPct val="90000"/>
              </a:lnSpc>
            </a:pPr>
            <a:r>
              <a:rPr lang="uk-UA" sz="2000" b="0" strike="noStrike" spc="-1">
                <a:solidFill>
                  <a:srgbClr val="000000"/>
                </a:solidFill>
                <a:latin typeface="Georgia" panose="02040502050405020303"/>
                <a:ea typeface="DejaVu Sans" panose="020B0603030804020204"/>
              </a:rPr>
              <a:t> </a:t>
            </a:r>
            <a:endParaRPr lang="uk-UA" sz="2000" b="0" strike="noStrike" spc="-1">
              <a:latin typeface="Arial" panose="020B0604020202020204"/>
            </a:endParaRPr>
          </a:p>
          <a:p>
            <a:pPr algn="just">
              <a:lnSpc>
                <a:spcPct val="90000"/>
              </a:lnSpc>
            </a:pPr>
            <a:endParaRPr lang="uk-UA" sz="2000" b="0" strike="noStrike" spc="-1">
              <a:latin typeface="Arial" panose="020B0604020202020204"/>
            </a:endParaRPr>
          </a:p>
          <a:p>
            <a:pPr algn="just">
              <a:lnSpc>
                <a:spcPct val="90000"/>
              </a:lnSpc>
            </a:pPr>
            <a:endParaRPr lang="uk-UA" sz="2000" b="0" strike="noStrike" spc="-1">
              <a:latin typeface="Arial" panose="020B0604020202020204"/>
            </a:endParaRPr>
          </a:p>
          <a:p>
            <a:pPr algn="just">
              <a:lnSpc>
                <a:spcPct val="90000"/>
              </a:lnSpc>
            </a:pPr>
            <a:r>
              <a:rPr lang="uk-UA" sz="1900" b="0" i="1" strike="noStrike" spc="-1">
                <a:solidFill>
                  <a:srgbClr val="000000"/>
                </a:solidFill>
                <a:latin typeface="Georgia" panose="02040502050405020303"/>
                <a:ea typeface="DejaVu Sans" panose="020B0603030804020204"/>
              </a:rPr>
              <a:t>(стаття 235 Кодексу законів про працю України)</a:t>
            </a:r>
            <a:endParaRPr lang="uk-UA" sz="1900" b="0" strike="noStrike" spc="-1">
              <a:latin typeface="Arial" panose="020B0604020202020204"/>
            </a:endParaRPr>
          </a:p>
          <a:p>
            <a:pPr>
              <a:lnSpc>
                <a:spcPct val="90000"/>
              </a:lnSpc>
              <a:spcBef>
                <a:spcPts val="1000"/>
              </a:spcBef>
            </a:pPr>
            <a:endParaRPr lang="uk-UA" sz="1900" b="0" strike="noStrike" spc="-1">
              <a:latin typeface="Arial" panose="020B0604020202020204"/>
            </a:endParaRPr>
          </a:p>
        </p:txBody>
      </p:sp>
      <p:sp>
        <p:nvSpPr>
          <p:cNvPr id="162" name="CustomShape 2"/>
          <p:cNvSpPr/>
          <p:nvPr/>
        </p:nvSpPr>
        <p:spPr>
          <a:xfrm>
            <a:off x="0" y="365040"/>
            <a:ext cx="9789840" cy="78480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rmAutofit fontScale="54000"/>
          </a:bodyPr>
          <a:p>
            <a:pPr algn="ctr">
              <a:lnSpc>
                <a:spcPct val="90000"/>
              </a:lnSpc>
            </a:pPr>
            <a:r>
              <a:rPr lang="uk-UA" sz="4000" b="1" strike="noStrike" spc="-1">
                <a:solidFill>
                  <a:srgbClr val="000000"/>
                </a:solidFill>
                <a:latin typeface="Georgia" panose="02040502050405020303"/>
                <a:ea typeface="DejaVu Sans" panose="020B0603030804020204"/>
              </a:rPr>
              <a:t>Гарантії у сфері захисту трудових прав</a:t>
            </a:r>
            <a:endParaRPr lang="uk-UA" sz="4000" b="0" strike="noStrike" spc="-1">
              <a:latin typeface="Arial" panose="020B0604020202020204"/>
            </a:endParaRPr>
          </a:p>
        </p:txBody>
      </p:sp>
      <p:sp>
        <p:nvSpPr>
          <p:cNvPr id="163" name="CustomShape 3"/>
          <p:cNvSpPr/>
          <p:nvPr/>
        </p:nvSpPr>
        <p:spPr>
          <a:xfrm>
            <a:off x="10872000" y="365040"/>
            <a:ext cx="1317960" cy="8510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pic>
        <p:nvPicPr>
          <p:cNvPr id="164" name="Picture 163"/>
          <p:cNvPicPr/>
          <p:nvPr/>
        </p:nvPicPr>
        <p:blipFill>
          <a:blip r:embed="rId1"/>
          <a:stretch>
            <a:fillRect/>
          </a:stretch>
        </p:blipFill>
        <p:spPr>
          <a:xfrm>
            <a:off x="9920520" y="421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144000" y="284400"/>
            <a:ext cx="9285840" cy="79344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Юридичний захист викривачів</a:t>
            </a:r>
            <a:endParaRPr lang="uk-UA" sz="4000" b="0" strike="noStrike" spc="-1">
              <a:latin typeface="Arial" panose="020B0604020202020204"/>
            </a:endParaRPr>
          </a:p>
        </p:txBody>
      </p:sp>
      <p:sp>
        <p:nvSpPr>
          <p:cNvPr id="166" name="CustomShape 2"/>
          <p:cNvSpPr/>
          <p:nvPr/>
        </p:nvSpPr>
        <p:spPr>
          <a:xfrm>
            <a:off x="10872000" y="288000"/>
            <a:ext cx="1317960" cy="8510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sp>
        <p:nvSpPr>
          <p:cNvPr id="167" name="CustomShape 3"/>
          <p:cNvSpPr/>
          <p:nvPr/>
        </p:nvSpPr>
        <p:spPr>
          <a:xfrm>
            <a:off x="216000" y="1224000"/>
            <a:ext cx="11901600" cy="31388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2000" b="0" strike="noStrike" spc="-1">
                <a:solidFill>
                  <a:srgbClr val="000000"/>
                </a:solidFill>
                <a:latin typeface="Georgia" panose="02040502050405020303"/>
                <a:ea typeface="DejaVu Sans" panose="020B0603030804020204"/>
              </a:rPr>
              <a:t> Викривач має право: </a:t>
            </a: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nSpc>
                <a:spcPct val="100000"/>
              </a:lnSpc>
            </a:pPr>
            <a:r>
              <a:rPr lang="uk-UA" sz="2000" b="0" strike="noStrike" spc="-1">
                <a:solidFill>
                  <a:srgbClr val="000000"/>
                </a:solidFill>
                <a:latin typeface="Georgia" panose="02040502050405020303"/>
                <a:ea typeface="DejaVu Sans" panose="020B0603030804020204"/>
              </a:rPr>
              <a:t>на безоплатну правову допомогу у зв'язку із захистом прав викривача;</a:t>
            </a: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nSpc>
                <a:spcPct val="100000"/>
              </a:lnSpc>
            </a:pPr>
            <a:r>
              <a:rPr lang="uk-UA" sz="2000" b="0" strike="noStrike" spc="-1">
                <a:solidFill>
                  <a:srgbClr val="000000"/>
                </a:solidFill>
                <a:latin typeface="Georgia" panose="02040502050405020303"/>
                <a:ea typeface="DejaVu Sans" panose="020B0603030804020204"/>
              </a:rPr>
              <a:t>залучити адвоката самостійно та отримати відшкодування витрат на адвоката у зв'язку із захистом прав особи як викривача, витрат на судовий збір;</a:t>
            </a: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nSpc>
                <a:spcPct val="100000"/>
              </a:lnSpc>
            </a:pPr>
            <a:r>
              <a:rPr lang="uk-UA" sz="2000" b="0" strike="noStrike" spc="-1">
                <a:solidFill>
                  <a:srgbClr val="000000"/>
                </a:solidFill>
                <a:latin typeface="Georgia" panose="02040502050405020303"/>
                <a:ea typeface="DejaVu Sans" panose="020B0603030804020204"/>
              </a:rPr>
              <a:t>на представництво НАЗК його інтересів в суді.</a:t>
            </a: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nSpc>
                <a:spcPct val="100000"/>
              </a:lnSpc>
            </a:pPr>
            <a:r>
              <a:rPr lang="uk-UA" sz="2000" b="0" i="1" strike="noStrike" spc="-1">
                <a:solidFill>
                  <a:srgbClr val="000000"/>
                </a:solidFill>
                <a:latin typeface="Georgia" panose="02040502050405020303"/>
                <a:ea typeface="DejaVu Sans" panose="020B0603030804020204"/>
              </a:rPr>
              <a:t>(частина друга статті 53 </a:t>
            </a:r>
            <a:r>
              <a:rPr lang="uk-UA" sz="2000" b="0" i="1" strike="noStrike" spc="-1" baseline="33000">
                <a:solidFill>
                  <a:srgbClr val="000000"/>
                </a:solidFill>
                <a:latin typeface="Georgia" panose="02040502050405020303"/>
                <a:ea typeface="DejaVu Sans" panose="020B0603030804020204"/>
              </a:rPr>
              <a:t>3 </a:t>
            </a:r>
            <a:r>
              <a:rPr lang="uk-UA" sz="2000" b="0" i="1" strike="noStrike" spc="-1">
                <a:solidFill>
                  <a:srgbClr val="000000"/>
                </a:solidFill>
                <a:latin typeface="Georgia" panose="02040502050405020303"/>
                <a:ea typeface="DejaVu Sans" panose="020B0603030804020204"/>
              </a:rPr>
              <a:t>Закону України «Про запобігання корупції») </a:t>
            </a:r>
            <a:endParaRPr lang="uk-UA" sz="2000" b="0" strike="noStrike" spc="-1">
              <a:latin typeface="Arial" panose="020B0604020202020204"/>
            </a:endParaRPr>
          </a:p>
        </p:txBody>
      </p:sp>
      <p:pic>
        <p:nvPicPr>
          <p:cNvPr id="168" name="Picture 167"/>
          <p:cNvPicPr/>
          <p:nvPr/>
        </p:nvPicPr>
        <p:blipFill>
          <a:blip r:embed="rId1"/>
          <a:stretch>
            <a:fillRect/>
          </a:stretch>
        </p:blipFill>
        <p:spPr>
          <a:xfrm>
            <a:off x="147600" y="4121640"/>
            <a:ext cx="1866240" cy="2428200"/>
          </a:xfrm>
          <a:prstGeom prst="rect">
            <a:avLst/>
          </a:prstGeom>
          <a:ln>
            <a:noFill/>
          </a:ln>
        </p:spPr>
      </p:pic>
      <p:pic>
        <p:nvPicPr>
          <p:cNvPr id="169" name="Picture 168"/>
          <p:cNvPicPr/>
          <p:nvPr/>
        </p:nvPicPr>
        <p:blipFill>
          <a:blip r:embed="rId2"/>
          <a:stretch>
            <a:fillRect/>
          </a:stretch>
        </p:blipFill>
        <p:spPr>
          <a:xfrm>
            <a:off x="4680000" y="4536000"/>
            <a:ext cx="2157840" cy="2319840"/>
          </a:xfrm>
          <a:prstGeom prst="rect">
            <a:avLst/>
          </a:prstGeom>
          <a:ln>
            <a:noFill/>
          </a:ln>
        </p:spPr>
      </p:pic>
      <p:pic>
        <p:nvPicPr>
          <p:cNvPr id="170" name="Picture 169"/>
          <p:cNvPicPr/>
          <p:nvPr/>
        </p:nvPicPr>
        <p:blipFill>
          <a:blip r:embed="rId3"/>
          <a:stretch>
            <a:fillRect/>
          </a:stretch>
        </p:blipFill>
        <p:spPr>
          <a:xfrm>
            <a:off x="9861840" y="4315320"/>
            <a:ext cx="2160000" cy="2666520"/>
          </a:xfrm>
          <a:prstGeom prst="rect">
            <a:avLst/>
          </a:prstGeom>
          <a:ln>
            <a:noFill/>
          </a:ln>
        </p:spPr>
      </p:pic>
      <p:sp>
        <p:nvSpPr>
          <p:cNvPr id="171" name="CustomShape 4"/>
          <p:cNvSpPr/>
          <p:nvPr/>
        </p:nvSpPr>
        <p:spPr>
          <a:xfrm>
            <a:off x="1296000" y="6192000"/>
            <a:ext cx="1151280" cy="573840"/>
          </a:xfrm>
          <a:prstGeom prst="rect">
            <a:avLst/>
          </a:prstGeom>
          <a:solidFill>
            <a:srgbClr val="FFFFFF"/>
          </a:solidFill>
          <a:ln w="25560">
            <a:solidFill>
              <a:srgbClr val="FFFFFF"/>
            </a:solidFill>
            <a:miter/>
          </a:ln>
        </p:spPr>
        <p:style>
          <a:lnRef idx="0">
            <a:srgbClr val="FFFFFF"/>
          </a:lnRef>
          <a:fillRef idx="0">
            <a:srgbClr val="FFFFFF"/>
          </a:fillRef>
          <a:effectRef idx="0">
            <a:srgbClr val="FFFFFF"/>
          </a:effectRef>
          <a:fontRef idx="minor"/>
        </p:style>
        <p:txBody>
          <a:bodyPr lIns="90000" tIns="46800" rIns="90000" bIns="46800" anchor="ctr">
            <a:noAutofit/>
          </a:bodyPr>
          <a:p>
            <a:pPr algn="ctr">
              <a:lnSpc>
                <a:spcPct val="100000"/>
              </a:lnSpc>
            </a:pPr>
            <a:r>
              <a:rPr lang="uk-UA" sz="2000" b="0" strike="noStrike" spc="-1">
                <a:solidFill>
                  <a:srgbClr val="000000"/>
                </a:solidFill>
                <a:latin typeface="Georgia" panose="02040502050405020303"/>
                <a:ea typeface="DejaVu Sans" panose="020B0603030804020204"/>
              </a:rPr>
              <a:t>Адвокат</a:t>
            </a:r>
            <a:endParaRPr lang="uk-UA" sz="2000" b="0" strike="noStrike" spc="-1">
              <a:latin typeface="Arial" panose="020B0604020202020204"/>
            </a:endParaRPr>
          </a:p>
        </p:txBody>
      </p:sp>
      <p:sp>
        <p:nvSpPr>
          <p:cNvPr id="172" name="CustomShape 5"/>
          <p:cNvSpPr/>
          <p:nvPr/>
        </p:nvSpPr>
        <p:spPr>
          <a:xfrm>
            <a:off x="5184000" y="4248000"/>
            <a:ext cx="1527120" cy="3639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800" b="0" strike="noStrike" spc="-1">
                <a:solidFill>
                  <a:srgbClr val="000000"/>
                </a:solidFill>
                <a:latin typeface="Georgia" panose="02040502050405020303"/>
                <a:ea typeface="DejaVu Sans" panose="020B0603030804020204"/>
              </a:rPr>
              <a:t>Викривач</a:t>
            </a:r>
            <a:endParaRPr lang="uk-UA" sz="1800" b="0" strike="noStrike" spc="-1">
              <a:latin typeface="Arial" panose="020B0604020202020204"/>
            </a:endParaRPr>
          </a:p>
        </p:txBody>
      </p:sp>
      <p:sp>
        <p:nvSpPr>
          <p:cNvPr id="173" name="CustomShape 6"/>
          <p:cNvSpPr/>
          <p:nvPr/>
        </p:nvSpPr>
        <p:spPr>
          <a:xfrm>
            <a:off x="9000000" y="6408000"/>
            <a:ext cx="1221840" cy="447840"/>
          </a:xfrm>
          <a:prstGeom prst="rect">
            <a:avLst/>
          </a:prstGeom>
          <a:solidFill>
            <a:srgbClr val="FFFFFF"/>
          </a:solidFill>
          <a:ln w="25560">
            <a:solidFill>
              <a:srgbClr val="FFFFFF"/>
            </a:solidFill>
            <a:miter/>
          </a:ln>
        </p:spPr>
        <p:style>
          <a:lnRef idx="0">
            <a:srgbClr val="FFFFFF"/>
          </a:lnRef>
          <a:fillRef idx="0">
            <a:srgbClr val="FFFFFF"/>
          </a:fillRef>
          <a:effectRef idx="0">
            <a:srgbClr val="FFFFFF"/>
          </a:effectRef>
          <a:fontRef idx="minor"/>
        </p:style>
        <p:txBody>
          <a:bodyPr lIns="90000" tIns="46800" rIns="90000" bIns="46800" anchor="ctr">
            <a:noAutofit/>
          </a:bodyPr>
          <a:p>
            <a:pPr algn="ctr">
              <a:lnSpc>
                <a:spcPct val="100000"/>
              </a:lnSpc>
            </a:pPr>
            <a:r>
              <a:rPr lang="uk-UA" sz="1800" b="0" strike="noStrike" spc="-1">
                <a:solidFill>
                  <a:srgbClr val="000000"/>
                </a:solidFill>
                <a:latin typeface="Georgia" panose="02040502050405020303"/>
                <a:ea typeface="DejaVu Sans" panose="020B0603030804020204"/>
              </a:rPr>
              <a:t>НАЗК</a:t>
            </a:r>
            <a:endParaRPr lang="uk-UA" sz="1800" b="0" strike="noStrike" spc="-1">
              <a:latin typeface="Arial" panose="020B0604020202020204"/>
            </a:endParaRPr>
          </a:p>
        </p:txBody>
      </p:sp>
      <p:pic>
        <p:nvPicPr>
          <p:cNvPr id="174" name="Picture 173"/>
          <p:cNvPicPr/>
          <p:nvPr/>
        </p:nvPicPr>
        <p:blipFill>
          <a:blip r:embed="rId4"/>
          <a:stretch>
            <a:fillRect/>
          </a:stretch>
        </p:blipFill>
        <p:spPr>
          <a:xfrm>
            <a:off x="9936000" y="3600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med" p14:dur="800">
        <p:circle/>
      </p:transition>
    </mc:Choice>
    <mc:Fallback>
      <p:transition spd="med">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144000" y="284400"/>
            <a:ext cx="9790200" cy="79344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3200" b="1" strike="noStrike" spc="-1">
                <a:solidFill>
                  <a:srgbClr val="000000"/>
                </a:solidFill>
                <a:latin typeface="Georgia" panose="02040502050405020303"/>
                <a:ea typeface="DejaVu Sans" panose="020B0603030804020204"/>
              </a:rPr>
              <a:t>Юридична відповідальність викривачів</a:t>
            </a:r>
            <a:endParaRPr lang="uk-UA" sz="3200" b="0" strike="noStrike" spc="-1">
              <a:latin typeface="Arial" panose="020B0604020202020204"/>
            </a:endParaRPr>
          </a:p>
        </p:txBody>
      </p:sp>
      <p:sp>
        <p:nvSpPr>
          <p:cNvPr id="176" name="CustomShape 2"/>
          <p:cNvSpPr/>
          <p:nvPr/>
        </p:nvSpPr>
        <p:spPr>
          <a:xfrm>
            <a:off x="10872000" y="288000"/>
            <a:ext cx="1317960" cy="8510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sp>
        <p:nvSpPr>
          <p:cNvPr id="177" name="CustomShape 3"/>
          <p:cNvSpPr/>
          <p:nvPr/>
        </p:nvSpPr>
        <p:spPr>
          <a:xfrm>
            <a:off x="2376000" y="1224000"/>
            <a:ext cx="9741600" cy="31082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endParaRPr lang="uk-UA" sz="1800" b="0" strike="noStrike" spc="-1">
              <a:latin typeface="Arial" panose="020B0604020202020204"/>
            </a:endParaRPr>
          </a:p>
          <a:p>
            <a:pPr algn="just">
              <a:lnSpc>
                <a:spcPct val="100000"/>
              </a:lnSpc>
            </a:pPr>
            <a:r>
              <a:rPr lang="uk-UA" sz="2000" b="1" strike="noStrike" spc="-1">
                <a:solidFill>
                  <a:srgbClr val="000000"/>
                </a:solidFill>
                <a:latin typeface="Georgia" panose="02040502050405020303"/>
                <a:ea typeface="DejaVu Sans" panose="020B0603030804020204"/>
              </a:rPr>
              <a:t>Викривач звільняється від цивільно-правової відповідальності за майнову та/або моральну шкоду</a:t>
            </a:r>
            <a:r>
              <a:rPr lang="uk-UA" sz="2000" b="0" strike="noStrike" spc="-1">
                <a:solidFill>
                  <a:srgbClr val="000000"/>
                </a:solidFill>
                <a:latin typeface="Georgia" panose="02040502050405020303"/>
                <a:ea typeface="DejaVu Sans" panose="020B0603030804020204"/>
              </a:rPr>
              <a:t>, завдану внаслідок здійснення повідомлення про можливі факти корупційних або пов’язаних з корупцією правопорушень, інших порушень цього Закону, </a:t>
            </a:r>
            <a:r>
              <a:rPr lang="uk-UA" sz="2000" b="1" strike="noStrike" spc="-1">
                <a:solidFill>
                  <a:srgbClr val="000000"/>
                </a:solidFill>
                <a:latin typeface="Georgia" panose="02040502050405020303"/>
                <a:ea typeface="DejaVu Sans" panose="020B0603030804020204"/>
              </a:rPr>
              <a:t>крім випадку здійснення завідомо неправдивого повідомлення</a:t>
            </a:r>
            <a:r>
              <a:rPr lang="uk-UA" sz="2000" b="0" strike="noStrike" spc="-1">
                <a:solidFill>
                  <a:srgbClr val="000000"/>
                </a:solidFill>
                <a:latin typeface="Georgia" panose="02040502050405020303"/>
                <a:ea typeface="DejaVu Sans" panose="020B0603030804020204"/>
              </a:rPr>
              <a:t>. У разі неумисного повідомлення викривачем недостовірної інформації вона підлягає спростуванню у порядку, визначеному Цивільним кодексом України.</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i="1" strike="noStrike" spc="-1">
                <a:solidFill>
                  <a:srgbClr val="000000"/>
                </a:solidFill>
                <a:latin typeface="Georgia" panose="02040502050405020303"/>
                <a:ea typeface="DejaVu Sans" panose="020B0603030804020204"/>
              </a:rPr>
              <a:t>(частина третя статті 53 </a:t>
            </a:r>
            <a:r>
              <a:rPr lang="uk-UA" sz="2000" b="0" i="1" strike="noStrike" spc="-1" baseline="33000">
                <a:solidFill>
                  <a:srgbClr val="000000"/>
                </a:solidFill>
                <a:latin typeface="Georgia" panose="02040502050405020303"/>
                <a:ea typeface="DejaVu Sans" panose="020B0603030804020204"/>
              </a:rPr>
              <a:t>8 </a:t>
            </a:r>
            <a:r>
              <a:rPr lang="uk-UA" sz="2000" b="0" i="1" strike="noStrike" spc="-1">
                <a:solidFill>
                  <a:srgbClr val="000000"/>
                </a:solidFill>
                <a:latin typeface="Georgia" panose="02040502050405020303"/>
                <a:ea typeface="DejaVu Sans" panose="020B0603030804020204"/>
              </a:rPr>
              <a:t>Закону України «Про запобігання корупції») </a:t>
            </a:r>
            <a:endParaRPr lang="uk-UA" sz="2000" b="0" strike="noStrike" spc="-1">
              <a:latin typeface="Arial" panose="020B0604020202020204"/>
            </a:endParaRPr>
          </a:p>
        </p:txBody>
      </p:sp>
      <p:pic>
        <p:nvPicPr>
          <p:cNvPr id="178" name="Picture 177"/>
          <p:cNvPicPr/>
          <p:nvPr/>
        </p:nvPicPr>
        <p:blipFill>
          <a:blip r:embed="rId1"/>
          <a:stretch>
            <a:fillRect/>
          </a:stretch>
        </p:blipFill>
        <p:spPr>
          <a:xfrm>
            <a:off x="72360" y="2214360"/>
            <a:ext cx="2157840" cy="2319840"/>
          </a:xfrm>
          <a:prstGeom prst="rect">
            <a:avLst/>
          </a:prstGeom>
          <a:ln>
            <a:noFill/>
          </a:ln>
        </p:spPr>
      </p:pic>
      <p:sp>
        <p:nvSpPr>
          <p:cNvPr id="179" name="CustomShape 4"/>
          <p:cNvSpPr/>
          <p:nvPr/>
        </p:nvSpPr>
        <p:spPr>
          <a:xfrm>
            <a:off x="216000" y="1601640"/>
            <a:ext cx="1726200" cy="3639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800" b="0" strike="noStrike" spc="-1">
                <a:solidFill>
                  <a:srgbClr val="000000"/>
                </a:solidFill>
                <a:latin typeface="Georgia" panose="02040502050405020303"/>
                <a:ea typeface="DejaVu Sans" panose="020B0603030804020204"/>
              </a:rPr>
              <a:t>Викривач</a:t>
            </a:r>
            <a:endParaRPr lang="uk-UA" sz="1800" b="0" strike="noStrike" spc="-1">
              <a:latin typeface="Arial" panose="020B0604020202020204"/>
            </a:endParaRPr>
          </a:p>
        </p:txBody>
      </p:sp>
      <p:pic>
        <p:nvPicPr>
          <p:cNvPr id="180" name="Picture 179"/>
          <p:cNvPicPr/>
          <p:nvPr/>
        </p:nvPicPr>
        <p:blipFill>
          <a:blip r:embed="rId2"/>
          <a:stretch>
            <a:fillRect/>
          </a:stretch>
        </p:blipFill>
        <p:spPr>
          <a:xfrm>
            <a:off x="9934200" y="34704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med" p14:dur="800">
        <p:circle/>
      </p:transition>
    </mc:Choice>
    <mc:Fallback>
      <p:transition spd="med">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Рисунок 23"/>
          <p:cNvPicPr/>
          <p:nvPr/>
        </p:nvPicPr>
        <p:blipFill>
          <a:blip r:embed="rId1"/>
          <a:stretch>
            <a:fillRect/>
          </a:stretch>
        </p:blipFill>
        <p:spPr>
          <a:xfrm>
            <a:off x="74160" y="1728000"/>
            <a:ext cx="1867680" cy="3309840"/>
          </a:xfrm>
          <a:prstGeom prst="rect">
            <a:avLst/>
          </a:prstGeom>
          <a:ln>
            <a:noFill/>
          </a:ln>
        </p:spPr>
      </p:pic>
      <p:sp>
        <p:nvSpPr>
          <p:cNvPr id="182" name="CustomShape 1"/>
          <p:cNvSpPr/>
          <p:nvPr/>
        </p:nvSpPr>
        <p:spPr>
          <a:xfrm>
            <a:off x="144000" y="144000"/>
            <a:ext cx="9285840" cy="64584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Хто отримає винагороду?</a:t>
            </a:r>
            <a:endParaRPr lang="uk-UA" sz="4000" b="0" strike="noStrike" spc="-1">
              <a:latin typeface="Arial" panose="020B0604020202020204"/>
            </a:endParaRPr>
          </a:p>
        </p:txBody>
      </p:sp>
      <p:sp>
        <p:nvSpPr>
          <p:cNvPr id="183" name="CustomShape 2"/>
          <p:cNvSpPr/>
          <p:nvPr/>
        </p:nvSpPr>
        <p:spPr>
          <a:xfrm>
            <a:off x="10582560" y="144000"/>
            <a:ext cx="143928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sp>
        <p:nvSpPr>
          <p:cNvPr id="184" name="CustomShape 3"/>
          <p:cNvSpPr/>
          <p:nvPr/>
        </p:nvSpPr>
        <p:spPr>
          <a:xfrm>
            <a:off x="1944000" y="792000"/>
            <a:ext cx="10077840" cy="58525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endParaRPr lang="uk-UA" sz="18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Noto Sans CJK SC Regular"/>
              </a:rPr>
              <a:t>	Право на винагороду має викривач, який повідомив про корупційний злочин, грошовий розмір предмета якого або завдані державі збитки від якого у п’ять тисяч і більше разів перевищують розмір прожиткового мінімуму для працездатних осіб, установленого законом на час вчинення злочину. </a:t>
            </a:r>
            <a:r>
              <a:rPr lang="uk-UA" sz="2000" b="1" strike="noStrike" spc="-1">
                <a:solidFill>
                  <a:srgbClr val="000000"/>
                </a:solidFill>
                <a:latin typeface="Georgia" panose="02040502050405020303"/>
                <a:ea typeface="Noto Sans CJK SC Regular"/>
              </a:rPr>
              <a:t>(10 млн. 510 тис. грн)</a:t>
            </a:r>
            <a:r>
              <a:rPr lang="uk-UA" sz="2000" b="0" strike="noStrike" spc="-1">
                <a:solidFill>
                  <a:srgbClr val="000000"/>
                </a:solidFill>
                <a:latin typeface="Georgia" panose="02040502050405020303"/>
                <a:ea typeface="Noto Sans CJK SC Regular"/>
              </a:rPr>
              <a:t>. </a:t>
            </a:r>
            <a:r>
              <a:rPr lang="uk-UA" sz="2000" b="1" strike="noStrike" spc="-1">
                <a:solidFill>
                  <a:srgbClr val="000000"/>
                </a:solidFill>
                <a:latin typeface="Georgia" panose="02040502050405020303"/>
                <a:ea typeface="Noto Sans CJK SC Regular"/>
              </a:rPr>
              <a:t>(прожиткового мінімуму для працездатних осіб з 01.01.2020 по 30.06.2020 — 2102 грн.)</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Noto Sans CJK SC Regular"/>
              </a:rPr>
              <a:t>	Розмір винагороди становить 10 відсотків від грошового розміру предмета корупційного злочину або розміру завданих державі збитків від злочину після ухвалення обвинувального вироку суду. Розмір винагороди не може перевищувати трьох тисяч мінімальних заробітних плат, установлених на час вчинення злочину </a:t>
            </a:r>
            <a:r>
              <a:rPr lang="uk-UA" sz="2000" b="1" strike="noStrike" spc="-1">
                <a:solidFill>
                  <a:srgbClr val="000000"/>
                </a:solidFill>
                <a:latin typeface="Georgia" panose="02040502050405020303"/>
                <a:ea typeface="Noto Sans CJK SC Regular"/>
              </a:rPr>
              <a:t>(1 млн. 51 тис. грн)</a:t>
            </a:r>
            <a:r>
              <a:rPr lang="uk-UA" sz="2000" b="0" strike="noStrike" spc="-1">
                <a:solidFill>
                  <a:srgbClr val="000000"/>
                </a:solidFill>
                <a:latin typeface="Georgia" panose="02040502050405020303"/>
                <a:ea typeface="Noto Sans CJK SC Regular"/>
              </a:rPr>
              <a:t>.</a:t>
            </a:r>
            <a:r>
              <a:rPr lang="uk-UA" sz="2000" b="1" strike="noStrike" spc="-1">
                <a:solidFill>
                  <a:srgbClr val="000000"/>
                </a:solidFill>
                <a:latin typeface="Georgia" panose="02040502050405020303"/>
                <a:ea typeface="Noto Sans CJK SC Regular"/>
              </a:rPr>
              <a:t> (але не більше 14 млн. 169 тис. грн.)</a:t>
            </a: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Noto Sans CJK SC Regular"/>
              </a:rPr>
              <a:t>	Суд встановлює конкретний розмір винагороди, що підлягає виплаті, з урахуванням критеріїв персональності та важливості інформації.</a:t>
            </a: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gn="just">
              <a:lnSpc>
                <a:spcPct val="100000"/>
              </a:lnSpc>
            </a:pPr>
            <a:r>
              <a:rPr lang="uk-UA" sz="2000" b="0" i="1" strike="noStrike" spc="-1">
                <a:solidFill>
                  <a:srgbClr val="000000"/>
                </a:solidFill>
                <a:latin typeface="Georgia" panose="02040502050405020303"/>
                <a:ea typeface="Noto Sans CJK SC Regular"/>
              </a:rPr>
              <a:t>(КПК доповнено статтею 130-1) (</a:t>
            </a:r>
            <a:r>
              <a:rPr lang="uk-UA" sz="2000" b="0" i="1" strike="noStrike" spc="-1">
                <a:solidFill>
                  <a:srgbClr val="000000"/>
                </a:solidFill>
                <a:latin typeface="Georgia" panose="02040502050405020303"/>
                <a:ea typeface="DejaVu Sans" panose="020B0603030804020204"/>
              </a:rPr>
              <a:t>статті 53 </a:t>
            </a:r>
            <a:r>
              <a:rPr lang="uk-UA" sz="2000" b="0" i="1" strike="noStrike" spc="-1" baseline="33000">
                <a:solidFill>
                  <a:srgbClr val="000000"/>
                </a:solidFill>
                <a:latin typeface="Georgia" panose="02040502050405020303"/>
                <a:ea typeface="DejaVu Sans" panose="020B0603030804020204"/>
              </a:rPr>
              <a:t>7 </a:t>
            </a:r>
            <a:r>
              <a:rPr lang="uk-UA" sz="2000" b="0" i="1" strike="noStrike" spc="-1">
                <a:solidFill>
                  <a:srgbClr val="000000"/>
                </a:solidFill>
                <a:latin typeface="Georgia" panose="02040502050405020303"/>
                <a:ea typeface="DejaVu Sans" panose="020B0603030804020204"/>
              </a:rPr>
              <a:t>Закону України «Про запобігання корупції») </a:t>
            </a:r>
            <a:endParaRPr lang="uk-UA" sz="2000" b="0" strike="noStrike" spc="-1">
              <a:latin typeface="Arial" panose="020B0604020202020204"/>
            </a:endParaRPr>
          </a:p>
        </p:txBody>
      </p:sp>
      <p:pic>
        <p:nvPicPr>
          <p:cNvPr id="185" name="Picture 184"/>
          <p:cNvPicPr/>
          <p:nvPr/>
        </p:nvPicPr>
        <p:blipFill>
          <a:blip r:embed="rId2"/>
          <a:stretch>
            <a:fillRect/>
          </a:stretch>
        </p:blipFill>
        <p:spPr>
          <a:xfrm>
            <a:off x="9592920" y="17244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144000" y="144000"/>
            <a:ext cx="9285840" cy="107784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Порядок здійснення перевірки за повідомленням викривача</a:t>
            </a:r>
            <a:endParaRPr lang="uk-UA" sz="4000" b="0" strike="noStrike" spc="-1">
              <a:latin typeface="Arial" panose="020B0604020202020204"/>
            </a:endParaRPr>
          </a:p>
        </p:txBody>
      </p:sp>
      <p:sp>
        <p:nvSpPr>
          <p:cNvPr id="187" name="CustomShape 2"/>
          <p:cNvSpPr/>
          <p:nvPr/>
        </p:nvSpPr>
        <p:spPr>
          <a:xfrm>
            <a:off x="10582560" y="144000"/>
            <a:ext cx="143928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sp>
        <p:nvSpPr>
          <p:cNvPr id="188" name="CustomShape 3"/>
          <p:cNvSpPr/>
          <p:nvPr/>
        </p:nvSpPr>
        <p:spPr>
          <a:xfrm>
            <a:off x="2304000" y="1440000"/>
            <a:ext cx="9501840" cy="52732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just">
              <a:lnSpc>
                <a:spcPct val="100000"/>
              </a:lnSpc>
            </a:pPr>
            <a:r>
              <a:rPr lang="uk-UA" sz="2000" b="0" strike="noStrike" spc="-1">
                <a:solidFill>
                  <a:srgbClr val="000000"/>
                </a:solidFill>
                <a:latin typeface="Georgia" panose="02040502050405020303"/>
                <a:ea typeface="Noto Sans CJK SC Regular"/>
              </a:rPr>
              <a:t> - Викривач самостійно визначає, які канали використовувати для повідомлення про можливі факти корупційних або пов’язаних з корупцією правопорушень, інших порушень З</a:t>
            </a:r>
            <a:r>
              <a:rPr lang="uk-UA" sz="2000" b="0" strike="noStrike" spc="-1">
                <a:solidFill>
                  <a:srgbClr val="000000"/>
                </a:solidFill>
                <a:latin typeface="Georgia" panose="02040502050405020303"/>
                <a:ea typeface="DejaVu Sans" panose="020B0603030804020204"/>
              </a:rPr>
              <a:t>акону України «Про запобігання корупції»</a:t>
            </a:r>
            <a:r>
              <a:rPr lang="uk-UA" sz="2000" b="0" strike="noStrike" spc="-1">
                <a:solidFill>
                  <a:srgbClr val="000000"/>
                </a:solidFill>
                <a:latin typeface="Georgia" panose="02040502050405020303"/>
                <a:ea typeface="Noto Sans CJK SC Regular"/>
              </a:rPr>
              <a:t>, а саме: внутрішні, регулярні або зовнішні канали.</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Noto Sans CJK SC Regular"/>
              </a:rPr>
              <a:t> - Повідомлення має містити фактичні дані, що підтверджують можливе вчинення корупційного або пов’язаного з корупцією правопорушення, інших порушень З</a:t>
            </a:r>
            <a:r>
              <a:rPr lang="uk-UA" sz="2000" b="0" strike="noStrike" spc="-1">
                <a:solidFill>
                  <a:srgbClr val="000000"/>
                </a:solidFill>
                <a:latin typeface="Georgia" panose="02040502050405020303"/>
                <a:ea typeface="DejaVu Sans" panose="020B0603030804020204"/>
              </a:rPr>
              <a:t>акону України «Про запобігання корупції»</a:t>
            </a:r>
            <a:r>
              <a:rPr lang="uk-UA" sz="2000" b="0" strike="noStrike" spc="-1">
                <a:solidFill>
                  <a:srgbClr val="000000"/>
                </a:solidFill>
                <a:latin typeface="Georgia" panose="02040502050405020303"/>
                <a:ea typeface="Noto Sans CJK SC Regular"/>
              </a:rPr>
              <a:t>, які можуть бути перевірені.</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Noto Sans CJK SC Regular"/>
              </a:rPr>
              <a:t> - </a:t>
            </a:r>
            <a:r>
              <a:rPr lang="uk-UA" sz="2000" b="1" strike="noStrike" spc="-1">
                <a:solidFill>
                  <a:srgbClr val="000000"/>
                </a:solidFill>
                <a:latin typeface="Georgia" panose="02040502050405020303"/>
                <a:ea typeface="Noto Sans CJK SC Regular"/>
              </a:rPr>
              <a:t>Повідомлення</a:t>
            </a:r>
            <a:r>
              <a:rPr lang="uk-UA" sz="2000" b="0" strike="noStrike" spc="-1">
                <a:solidFill>
                  <a:srgbClr val="000000"/>
                </a:solidFill>
                <a:latin typeface="Georgia" panose="02040502050405020303"/>
                <a:ea typeface="Noto Sans CJK SC Regular"/>
              </a:rPr>
              <a:t> про вчинення корупційного або пов’язаного з корупцією правопорушення, інших порушень З</a:t>
            </a:r>
            <a:r>
              <a:rPr lang="uk-UA" sz="2000" b="0" strike="noStrike" spc="-1">
                <a:solidFill>
                  <a:srgbClr val="000000"/>
                </a:solidFill>
                <a:latin typeface="Georgia" panose="02040502050405020303"/>
                <a:ea typeface="DejaVu Sans" panose="020B0603030804020204"/>
              </a:rPr>
              <a:t>акону України «Про запобігання корупції»</a:t>
            </a:r>
            <a:r>
              <a:rPr lang="uk-UA" sz="2000" b="0" strike="noStrike" spc="-1">
                <a:solidFill>
                  <a:srgbClr val="000000"/>
                </a:solidFill>
                <a:latin typeface="Georgia" panose="02040502050405020303"/>
                <a:ea typeface="Noto Sans CJK SC Regular"/>
              </a:rPr>
              <a:t> через регулярні або внутрішні канали повідомлення такої інформації </a:t>
            </a:r>
            <a:r>
              <a:rPr lang="uk-UA" sz="2000" b="1" strike="noStrike" spc="-1">
                <a:solidFill>
                  <a:srgbClr val="000000"/>
                </a:solidFill>
                <a:latin typeface="Georgia" panose="02040502050405020303"/>
                <a:ea typeface="Noto Sans CJK SC Regular"/>
              </a:rPr>
              <a:t>підлягає попередній перевірці у строк не більш як десяти робочих днів</a:t>
            </a:r>
            <a:r>
              <a:rPr lang="uk-UA" sz="2000" b="0" strike="noStrike" spc="-1">
                <a:solidFill>
                  <a:srgbClr val="000000"/>
                </a:solidFill>
                <a:latin typeface="Georgia" panose="02040502050405020303"/>
                <a:ea typeface="Noto Sans CJK SC Regular"/>
              </a:rPr>
              <a:t>.</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i="1" strike="noStrike" spc="-1">
                <a:solidFill>
                  <a:srgbClr val="000000"/>
                </a:solidFill>
                <a:latin typeface="Georgia" panose="02040502050405020303"/>
                <a:ea typeface="Noto Sans CJK SC Regular"/>
              </a:rPr>
              <a:t> (</a:t>
            </a:r>
            <a:r>
              <a:rPr lang="uk-UA" sz="2000" b="0" i="1" strike="noStrike" spc="-1">
                <a:solidFill>
                  <a:srgbClr val="000000"/>
                </a:solidFill>
                <a:latin typeface="Georgia" panose="02040502050405020303"/>
                <a:ea typeface="DejaVu Sans" panose="020B0603030804020204"/>
              </a:rPr>
              <a:t>статті 53 </a:t>
            </a:r>
            <a:r>
              <a:rPr lang="uk-UA" sz="2000" b="0" i="1" strike="noStrike" spc="-1" baseline="33000">
                <a:solidFill>
                  <a:srgbClr val="000000"/>
                </a:solidFill>
                <a:latin typeface="Georgia" panose="02040502050405020303"/>
                <a:ea typeface="DejaVu Sans" panose="020B0603030804020204"/>
              </a:rPr>
              <a:t>2 </a:t>
            </a:r>
            <a:r>
              <a:rPr lang="uk-UA" sz="2000" b="0" i="1" strike="noStrike" spc="-1">
                <a:solidFill>
                  <a:srgbClr val="000000"/>
                </a:solidFill>
                <a:latin typeface="Georgia" panose="02040502050405020303"/>
                <a:ea typeface="DejaVu Sans" panose="020B0603030804020204"/>
              </a:rPr>
              <a:t>Закону України «Про запобігання корупції») </a:t>
            </a:r>
            <a:endParaRPr lang="uk-UA" sz="2000" b="0" strike="noStrike" spc="-1">
              <a:latin typeface="Arial" panose="020B0604020202020204"/>
            </a:endParaRPr>
          </a:p>
        </p:txBody>
      </p:sp>
      <p:pic>
        <p:nvPicPr>
          <p:cNvPr id="189" name="Рисунок 6"/>
          <p:cNvPicPr/>
          <p:nvPr/>
        </p:nvPicPr>
        <p:blipFill>
          <a:blip r:embed="rId1"/>
          <a:stretch>
            <a:fillRect/>
          </a:stretch>
        </p:blipFill>
        <p:spPr>
          <a:xfrm>
            <a:off x="144000" y="2138040"/>
            <a:ext cx="2157840" cy="3547800"/>
          </a:xfrm>
          <a:prstGeom prst="rect">
            <a:avLst/>
          </a:prstGeom>
          <a:ln>
            <a:noFill/>
          </a:ln>
        </p:spPr>
      </p:pic>
      <p:pic>
        <p:nvPicPr>
          <p:cNvPr id="190" name="Picture 189"/>
          <p:cNvPicPr/>
          <p:nvPr/>
        </p:nvPicPr>
        <p:blipFill>
          <a:blip r:embed="rId2"/>
          <a:stretch>
            <a:fillRect/>
          </a:stretch>
        </p:blipFill>
        <p:spPr>
          <a:xfrm>
            <a:off x="9576360" y="205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144000" y="144000"/>
            <a:ext cx="9285840" cy="100584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Порядок здійснення перевірки за повідомленням викривача</a:t>
            </a:r>
            <a:endParaRPr lang="uk-UA" sz="4000" b="0" strike="noStrike" spc="-1">
              <a:latin typeface="Arial" panose="020B0604020202020204"/>
            </a:endParaRPr>
          </a:p>
        </p:txBody>
      </p:sp>
      <p:sp>
        <p:nvSpPr>
          <p:cNvPr id="192" name="CustomShape 2"/>
          <p:cNvSpPr/>
          <p:nvPr/>
        </p:nvSpPr>
        <p:spPr>
          <a:xfrm>
            <a:off x="10582560" y="144000"/>
            <a:ext cx="143928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sp>
        <p:nvSpPr>
          <p:cNvPr id="193" name="CustomShape 3"/>
          <p:cNvSpPr/>
          <p:nvPr/>
        </p:nvSpPr>
        <p:spPr>
          <a:xfrm>
            <a:off x="144000" y="1296000"/>
            <a:ext cx="11877840" cy="64929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just">
              <a:lnSpc>
                <a:spcPct val="100000"/>
              </a:lnSpc>
            </a:pPr>
            <a:r>
              <a:rPr lang="uk-UA" sz="2000" b="1" strike="noStrike" spc="-1">
                <a:solidFill>
                  <a:srgbClr val="000000"/>
                </a:solidFill>
                <a:latin typeface="Georgia" panose="02040502050405020303"/>
                <a:ea typeface="Noto Sans CJK SC Regular"/>
              </a:rPr>
              <a:t>	У разі якщо отримана інформація стосується дій або бездіяльності керівника відповідного органу або юридичної особи, до якого (якої) надійшла інформація, така інформація без проведення попередньої перевірки у триденний строк надсилається до Національного агентства, що визначає порядок подальшого розгляду такої інформації</a:t>
            </a:r>
            <a:r>
              <a:rPr lang="uk-UA" sz="2000" b="0" strike="noStrike" spc="-1">
                <a:solidFill>
                  <a:srgbClr val="000000"/>
                </a:solidFill>
                <a:latin typeface="Georgia" panose="02040502050405020303"/>
                <a:ea typeface="Noto Sans CJK SC Regular"/>
              </a:rPr>
              <a:t>.</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1" strike="noStrike" spc="-1">
                <a:solidFill>
                  <a:srgbClr val="000000"/>
                </a:solidFill>
                <a:latin typeface="Georgia" panose="02040502050405020303"/>
                <a:ea typeface="Noto Sans CJK SC Regular"/>
              </a:rPr>
              <a:t>За результатами попередньої перевірки</a:t>
            </a:r>
            <a:r>
              <a:rPr lang="uk-UA" sz="2000" b="0" strike="noStrike" spc="-1">
                <a:solidFill>
                  <a:srgbClr val="000000"/>
                </a:solidFill>
                <a:latin typeface="Georgia" panose="02040502050405020303"/>
                <a:ea typeface="Noto Sans CJK SC Regular"/>
              </a:rPr>
              <a:t> службова особа, відповідальна за її проведення, </a:t>
            </a:r>
            <a:r>
              <a:rPr lang="uk-UA" sz="2000" b="1" strike="noStrike" spc="-1">
                <a:solidFill>
                  <a:srgbClr val="000000"/>
                </a:solidFill>
                <a:latin typeface="Georgia" panose="02040502050405020303"/>
                <a:ea typeface="Noto Sans CJK SC Regular"/>
              </a:rPr>
              <a:t>приймає одне з таких рішень</a:t>
            </a:r>
            <a:r>
              <a:rPr lang="uk-UA" sz="2000" b="0" strike="noStrike" spc="-1">
                <a:solidFill>
                  <a:srgbClr val="000000"/>
                </a:solidFill>
                <a:latin typeface="Georgia" panose="02040502050405020303"/>
                <a:ea typeface="Noto Sans CJK SC Regular"/>
              </a:rPr>
              <a:t>:</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Noto Sans CJK SC Regular"/>
              </a:rPr>
              <a:t>- призначити проведення внутрішньої (службової) перевірки або розслідування інформації у разі підтвердження фактів, викладених у повідомленні, або необхідності подальшого з’ясування їх достовірності;</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Noto Sans CJK SC Regular"/>
              </a:rPr>
              <a:t>- передати матеріали до органу досудового розслідування у разі встановлення ознак кримінального правопорушення або до інших органів, уповноважених реагувати на виявлені правопорушення в порядку, передбаченому Кримінальним процесуальним кодексом України;</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Noto Sans CJK SC Regular"/>
              </a:rPr>
              <a:t>- закрити провадження у разі непідтвердження фактів, викладених у повідомленні.</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1" strike="noStrike" spc="-1">
                <a:solidFill>
                  <a:srgbClr val="000000"/>
                </a:solidFill>
                <a:latin typeface="Georgia" panose="02040502050405020303"/>
                <a:ea typeface="Noto Sans CJK SC Regular"/>
              </a:rPr>
              <a:t>	</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p:txBody>
      </p:sp>
      <p:pic>
        <p:nvPicPr>
          <p:cNvPr id="194" name="Picture 193"/>
          <p:cNvPicPr/>
          <p:nvPr/>
        </p:nvPicPr>
        <p:blipFill>
          <a:blip r:embed="rId1"/>
          <a:stretch>
            <a:fillRect/>
          </a:stretch>
        </p:blipFill>
        <p:spPr>
          <a:xfrm>
            <a:off x="9576360" y="205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144000" y="144000"/>
            <a:ext cx="9285840" cy="100584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Порядок здійснення перевірки за повідомленням викривача</a:t>
            </a:r>
            <a:endParaRPr lang="uk-UA" sz="4000" b="0" strike="noStrike" spc="-1">
              <a:latin typeface="Arial" panose="020B0604020202020204"/>
            </a:endParaRPr>
          </a:p>
        </p:txBody>
      </p:sp>
      <p:sp>
        <p:nvSpPr>
          <p:cNvPr id="196" name="CustomShape 2"/>
          <p:cNvSpPr/>
          <p:nvPr/>
        </p:nvSpPr>
        <p:spPr>
          <a:xfrm>
            <a:off x="10581480" y="144000"/>
            <a:ext cx="144036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sp>
        <p:nvSpPr>
          <p:cNvPr id="197" name="CustomShape 3"/>
          <p:cNvSpPr/>
          <p:nvPr/>
        </p:nvSpPr>
        <p:spPr>
          <a:xfrm>
            <a:off x="1944000" y="1368000"/>
            <a:ext cx="10077840" cy="43279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endParaRPr lang="uk-UA" sz="1800" b="0" strike="noStrike" spc="-1">
              <a:latin typeface="Arial" panose="020B0604020202020204"/>
            </a:endParaRPr>
          </a:p>
          <a:p>
            <a:pPr algn="just">
              <a:lnSpc>
                <a:spcPct val="100000"/>
              </a:lnSpc>
            </a:pPr>
            <a:r>
              <a:rPr lang="uk-UA" sz="2000" b="1" strike="noStrike" spc="-1">
                <a:solidFill>
                  <a:srgbClr val="000000"/>
                </a:solidFill>
                <a:latin typeface="Georgia" panose="02040502050405020303"/>
                <a:ea typeface="Noto Sans CJK SC Regular"/>
              </a:rPr>
              <a:t>	Викривачу надається детальна письмова</a:t>
            </a:r>
            <a:r>
              <a:rPr lang="uk-UA" sz="2000" b="0" strike="noStrike" spc="-1">
                <a:solidFill>
                  <a:srgbClr val="000000"/>
                </a:solidFill>
                <a:latin typeface="Georgia" panose="02040502050405020303"/>
                <a:ea typeface="Noto Sans CJK SC Regular"/>
              </a:rPr>
              <a:t> інформація про результати попередньої перевірки за його повідомленням про можливі факти корупційних або пов’язаних з корупцією правопорушень, інших порушень З</a:t>
            </a:r>
            <a:r>
              <a:rPr lang="uk-UA" sz="2000" b="0" strike="noStrike" spc="-1">
                <a:solidFill>
                  <a:srgbClr val="000000"/>
                </a:solidFill>
                <a:latin typeface="Georgia" panose="02040502050405020303"/>
                <a:ea typeface="DejaVu Sans" panose="020B0603030804020204"/>
              </a:rPr>
              <a:t>акону України «Про запобігання корупції»</a:t>
            </a:r>
            <a:r>
              <a:rPr lang="uk-UA" sz="2000" b="0" strike="noStrike" spc="-1">
                <a:solidFill>
                  <a:srgbClr val="000000"/>
                </a:solidFill>
                <a:latin typeface="Georgia" panose="02040502050405020303"/>
                <a:ea typeface="Noto Sans CJK SC Regular"/>
              </a:rPr>
              <a:t> у </a:t>
            </a:r>
            <a:r>
              <a:rPr lang="uk-UA" sz="2000" b="1" strike="noStrike" spc="-1">
                <a:solidFill>
                  <a:srgbClr val="000000"/>
                </a:solidFill>
                <a:latin typeface="Georgia" panose="02040502050405020303"/>
                <a:ea typeface="Noto Sans CJK SC Regular"/>
              </a:rPr>
              <a:t>триденний строк з дня завершення відповідної перевірки</a:t>
            </a:r>
            <a:r>
              <a:rPr lang="uk-UA" sz="2000" b="0" strike="noStrike" spc="-1">
                <a:solidFill>
                  <a:srgbClr val="000000"/>
                </a:solidFill>
                <a:latin typeface="Georgia" panose="02040502050405020303"/>
                <a:ea typeface="Noto Sans CJK SC Regular"/>
              </a:rPr>
              <a:t>.</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1" strike="noStrike" spc="-1">
                <a:solidFill>
                  <a:srgbClr val="000000"/>
                </a:solidFill>
                <a:latin typeface="Georgia" panose="02040502050405020303"/>
                <a:ea typeface="Noto Sans CJK SC Regular"/>
              </a:rPr>
              <a:t>	У разі якщо отримана інформація</a:t>
            </a:r>
            <a:r>
              <a:rPr lang="uk-UA" sz="2000" b="0" strike="noStrike" spc="-1">
                <a:solidFill>
                  <a:srgbClr val="000000"/>
                </a:solidFill>
                <a:latin typeface="Georgia" panose="02040502050405020303"/>
                <a:ea typeface="Noto Sans CJK SC Regular"/>
              </a:rPr>
              <a:t> про можливі факти корупційних або пов’язаних з корупцією правопорушень, інших порушень З</a:t>
            </a:r>
            <a:r>
              <a:rPr lang="uk-UA" sz="2000" b="0" strike="noStrike" spc="-1">
                <a:solidFill>
                  <a:srgbClr val="000000"/>
                </a:solidFill>
                <a:latin typeface="Georgia" panose="02040502050405020303"/>
                <a:ea typeface="DejaVu Sans" panose="020B0603030804020204"/>
              </a:rPr>
              <a:t>акону України «Про запобігання корупції»</a:t>
            </a:r>
            <a:r>
              <a:rPr lang="uk-UA" sz="2000" b="0" strike="noStrike" spc="-1">
                <a:solidFill>
                  <a:srgbClr val="000000"/>
                </a:solidFill>
                <a:latin typeface="Georgia" panose="02040502050405020303"/>
                <a:ea typeface="Noto Sans CJK SC Regular"/>
              </a:rPr>
              <a:t> </a:t>
            </a:r>
            <a:r>
              <a:rPr lang="uk-UA" sz="2000" b="1" strike="noStrike" spc="-1">
                <a:solidFill>
                  <a:srgbClr val="000000"/>
                </a:solidFill>
                <a:latin typeface="Georgia" panose="02040502050405020303"/>
                <a:ea typeface="Noto Sans CJK SC Regular"/>
              </a:rPr>
              <a:t>не належить до компетенції органу</a:t>
            </a:r>
            <a:r>
              <a:rPr lang="uk-UA" sz="2000" b="0" strike="noStrike" spc="-1">
                <a:solidFill>
                  <a:srgbClr val="000000"/>
                </a:solidFill>
                <a:latin typeface="Georgia" panose="02040502050405020303"/>
                <a:ea typeface="Noto Sans CJK SC Regular"/>
              </a:rPr>
              <a:t> або юридичної особи, до якого (якої) вона надійшла, викривач повідомляється про це </a:t>
            </a:r>
            <a:r>
              <a:rPr lang="uk-UA" sz="2000" b="1" strike="noStrike" spc="-1">
                <a:solidFill>
                  <a:srgbClr val="000000"/>
                </a:solidFill>
                <a:latin typeface="Georgia" panose="02040502050405020303"/>
                <a:ea typeface="Noto Sans CJK SC Regular"/>
              </a:rPr>
              <a:t>у триденний строк без проведення попередньої перевірки</a:t>
            </a:r>
            <a:r>
              <a:rPr lang="uk-UA" sz="2000" b="0" strike="noStrike" spc="-1">
                <a:solidFill>
                  <a:srgbClr val="000000"/>
                </a:solidFill>
                <a:latin typeface="Georgia" panose="02040502050405020303"/>
                <a:ea typeface="Noto Sans CJK SC Regular"/>
              </a:rPr>
              <a:t> із роз’ясненням щодо компетенції органів або юридичних осіб, уповноважених на проведення перевірки або розслідування відповідної інформації.</a:t>
            </a:r>
            <a:endParaRPr lang="uk-UA" sz="2000" b="0" strike="noStrike" spc="-1">
              <a:latin typeface="Arial" panose="020B0604020202020204"/>
            </a:endParaRPr>
          </a:p>
        </p:txBody>
      </p:sp>
      <p:pic>
        <p:nvPicPr>
          <p:cNvPr id="198" name="Рисунок 6"/>
          <p:cNvPicPr/>
          <p:nvPr/>
        </p:nvPicPr>
        <p:blipFill>
          <a:blip r:embed="rId1"/>
          <a:stretch>
            <a:fillRect/>
          </a:stretch>
        </p:blipFill>
        <p:spPr>
          <a:xfrm>
            <a:off x="144000" y="2138400"/>
            <a:ext cx="1797840" cy="3547800"/>
          </a:xfrm>
          <a:prstGeom prst="rect">
            <a:avLst/>
          </a:prstGeom>
          <a:ln>
            <a:noFill/>
          </a:ln>
        </p:spPr>
      </p:pic>
      <p:pic>
        <p:nvPicPr>
          <p:cNvPr id="199" name="Picture 198"/>
          <p:cNvPicPr/>
          <p:nvPr/>
        </p:nvPicPr>
        <p:blipFill>
          <a:blip r:embed="rId2"/>
          <a:stretch>
            <a:fillRect/>
          </a:stretch>
        </p:blipFill>
        <p:spPr>
          <a:xfrm>
            <a:off x="9576360" y="205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144000" y="144000"/>
            <a:ext cx="9285840" cy="107784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Порядок здійснення перевірки за повідомленням викривача</a:t>
            </a:r>
            <a:endParaRPr lang="uk-UA" sz="4000" b="0" strike="noStrike" spc="-1">
              <a:latin typeface="Arial" panose="020B0604020202020204"/>
            </a:endParaRPr>
          </a:p>
        </p:txBody>
      </p:sp>
      <p:sp>
        <p:nvSpPr>
          <p:cNvPr id="201" name="CustomShape 2"/>
          <p:cNvSpPr/>
          <p:nvPr/>
        </p:nvSpPr>
        <p:spPr>
          <a:xfrm>
            <a:off x="10509480" y="296640"/>
            <a:ext cx="151236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sp>
        <p:nvSpPr>
          <p:cNvPr id="202" name="CustomShape 3"/>
          <p:cNvSpPr/>
          <p:nvPr/>
        </p:nvSpPr>
        <p:spPr>
          <a:xfrm>
            <a:off x="2304000" y="1440000"/>
            <a:ext cx="9573840" cy="55782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just">
              <a:lnSpc>
                <a:spcPct val="100000"/>
              </a:lnSpc>
            </a:pPr>
            <a:r>
              <a:rPr lang="uk-UA" sz="2000" b="1" strike="noStrike" spc="-1">
                <a:solidFill>
                  <a:srgbClr val="000000"/>
                </a:solidFill>
                <a:latin typeface="Georgia" panose="02040502050405020303"/>
                <a:ea typeface="Noto Sans CJK SC Regular"/>
              </a:rPr>
              <a:t>	Внутрішня (службова) перевірка або розслідування за повідомленням</a:t>
            </a:r>
            <a:r>
              <a:rPr lang="uk-UA" sz="2000" b="0" strike="noStrike" spc="-1">
                <a:solidFill>
                  <a:srgbClr val="000000"/>
                </a:solidFill>
                <a:latin typeface="Georgia" panose="02040502050405020303"/>
                <a:ea typeface="Noto Sans CJK SC Regular"/>
              </a:rPr>
              <a:t> про можливі факти корупційних або пов’язаних з корупцією правопорушень, інших порушень цього Закону проводиться у </a:t>
            </a:r>
            <a:r>
              <a:rPr lang="uk-UA" sz="2000" b="1" strike="noStrike" spc="-1">
                <a:solidFill>
                  <a:srgbClr val="000000"/>
                </a:solidFill>
                <a:latin typeface="Georgia" panose="02040502050405020303"/>
                <a:ea typeface="Noto Sans CJK SC Regular"/>
              </a:rPr>
              <a:t>строк не більше 30 днів</a:t>
            </a:r>
            <a:r>
              <a:rPr lang="uk-UA" sz="2000" b="0" strike="noStrike" spc="-1">
                <a:solidFill>
                  <a:srgbClr val="000000"/>
                </a:solidFill>
                <a:latin typeface="Georgia" panose="02040502050405020303"/>
                <a:ea typeface="Noto Sans CJK SC Regular"/>
              </a:rPr>
              <a:t> з дня завершення попередньої перевірки. Якщо у зазначений строк перевірити повідомлену інформацію неможливо, керівник відповідного органу або юридичної особи чи його заступник подовжують строк перевірки або розслідування інформації до</a:t>
            </a:r>
            <a:r>
              <a:rPr lang="uk-UA" sz="2000" b="1" strike="noStrike" spc="-1">
                <a:solidFill>
                  <a:srgbClr val="000000"/>
                </a:solidFill>
                <a:latin typeface="Georgia" panose="02040502050405020303"/>
                <a:ea typeface="Noto Sans CJK SC Regular"/>
              </a:rPr>
              <a:t> 45 днів</a:t>
            </a:r>
            <a:r>
              <a:rPr lang="uk-UA" sz="2000" b="0" strike="noStrike" spc="-1">
                <a:solidFill>
                  <a:srgbClr val="000000"/>
                </a:solidFill>
                <a:latin typeface="Georgia" panose="02040502050405020303"/>
                <a:ea typeface="Noto Sans CJK SC Regular"/>
              </a:rPr>
              <a:t>, про що повідомляється викривач.</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Noto Sans CJK SC Regular"/>
              </a:rPr>
              <a:t>	Проведення внутрішньої (службової) перевірки або розслідування не може бути доручене особі, якої або близьких осіб якої стосується повідомлена інформація.</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gn="just">
              <a:lnSpc>
                <a:spcPct val="100000"/>
              </a:lnSpc>
            </a:pPr>
            <a:r>
              <a:rPr lang="uk-UA" sz="2000" b="0" i="1" strike="noStrike" spc="-1">
                <a:solidFill>
                  <a:srgbClr val="000000"/>
                </a:solidFill>
                <a:latin typeface="Georgia" panose="02040502050405020303"/>
                <a:ea typeface="Noto Sans CJK SC Regular"/>
              </a:rPr>
              <a:t> </a:t>
            </a:r>
            <a:endParaRPr lang="uk-UA" sz="2000" b="0" strike="noStrike" spc="-1">
              <a:latin typeface="Arial" panose="020B0604020202020204"/>
            </a:endParaRPr>
          </a:p>
        </p:txBody>
      </p:sp>
      <p:pic>
        <p:nvPicPr>
          <p:cNvPr id="203" name="Рисунок 6"/>
          <p:cNvPicPr/>
          <p:nvPr/>
        </p:nvPicPr>
        <p:blipFill>
          <a:blip r:embed="rId1"/>
          <a:stretch>
            <a:fillRect/>
          </a:stretch>
        </p:blipFill>
        <p:spPr>
          <a:xfrm>
            <a:off x="144000" y="2138040"/>
            <a:ext cx="2157840" cy="3547800"/>
          </a:xfrm>
          <a:prstGeom prst="rect">
            <a:avLst/>
          </a:prstGeom>
          <a:ln>
            <a:noFill/>
          </a:ln>
        </p:spPr>
      </p:pic>
      <p:pic>
        <p:nvPicPr>
          <p:cNvPr id="204" name="Picture 203"/>
          <p:cNvPicPr/>
          <p:nvPr/>
        </p:nvPicPr>
        <p:blipFill>
          <a:blip r:embed="rId2"/>
          <a:stretch>
            <a:fillRect/>
          </a:stretch>
        </p:blipFill>
        <p:spPr>
          <a:xfrm>
            <a:off x="9576360" y="205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44000" y="144000"/>
            <a:ext cx="9285840" cy="107784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Порядок здійснення перевірки за повідомленням викривача</a:t>
            </a:r>
            <a:endParaRPr lang="uk-UA" sz="4000" b="0" strike="noStrike" spc="-1">
              <a:latin typeface="Arial" panose="020B0604020202020204"/>
            </a:endParaRPr>
          </a:p>
        </p:txBody>
      </p:sp>
      <p:sp>
        <p:nvSpPr>
          <p:cNvPr id="206" name="CustomShape 2"/>
          <p:cNvSpPr/>
          <p:nvPr/>
        </p:nvSpPr>
        <p:spPr>
          <a:xfrm>
            <a:off x="10581480" y="288000"/>
            <a:ext cx="144036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sp>
        <p:nvSpPr>
          <p:cNvPr id="207" name="CustomShape 3"/>
          <p:cNvSpPr/>
          <p:nvPr/>
        </p:nvSpPr>
        <p:spPr>
          <a:xfrm>
            <a:off x="360000" y="1224000"/>
            <a:ext cx="11517840" cy="61880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2000" b="0" strike="noStrike" spc="-1">
                <a:solidFill>
                  <a:srgbClr val="000000"/>
                </a:solidFill>
                <a:latin typeface="Georgia" panose="02040502050405020303"/>
                <a:ea typeface="Noto Sans CJK SC Regular"/>
              </a:rPr>
              <a:t>	За результатами внутрішньої (службової) перевірки службова особа, відповідальна за її проведення, приймає одне з таких рішень:</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Noto Sans CJK SC Regular"/>
              </a:rPr>
              <a:t>передати матеріали до органу досудового розслідування у разі встановлення ознак кримінального правопорушення або до інших органів, уповноважених реагувати на виявлені правопорушення;</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Noto Sans CJK SC Regular"/>
              </a:rPr>
              <a:t>у межах компетенції про притягнення до відповідальності осіб, винних у порушенні законодавства, інформацію стосовно яких повідомлено, про усунення виявлених порушень, причин та умов вчинення правопорушення, спричинених ними наслідків, а також про здійснення заходів щодо відновлення прав і законних інтересів осіб та відшкодування збитків, шкоди, завданої фізичним та юридичним особам внаслідок допущених порушень.</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1" strike="noStrike" spc="-1">
                <a:solidFill>
                  <a:srgbClr val="000000"/>
                </a:solidFill>
                <a:latin typeface="Georgia" panose="02040502050405020303"/>
                <a:ea typeface="Noto Sans CJK SC Regular"/>
              </a:rPr>
              <a:t>Матеріали попередньої та внутрішньої </a:t>
            </a:r>
            <a:r>
              <a:rPr lang="uk-UA" sz="2000" b="0" strike="noStrike" spc="-1">
                <a:solidFill>
                  <a:srgbClr val="000000"/>
                </a:solidFill>
                <a:latin typeface="Georgia" panose="02040502050405020303"/>
                <a:ea typeface="Noto Sans CJK SC Regular"/>
              </a:rPr>
              <a:t>(службової) перевірок або розслідувань повідомленої інформації про вчинення корупційного або пов’язаного з корупцією правопорушення, інших порушень З</a:t>
            </a:r>
            <a:r>
              <a:rPr lang="uk-UA" sz="2000" b="0" strike="noStrike" spc="-1">
                <a:solidFill>
                  <a:srgbClr val="000000"/>
                </a:solidFill>
                <a:latin typeface="Georgia" panose="02040502050405020303"/>
                <a:ea typeface="DejaVu Sans" panose="020B0603030804020204"/>
              </a:rPr>
              <a:t>акону України «Про запобігання корупції»</a:t>
            </a:r>
            <a:r>
              <a:rPr lang="uk-UA" sz="2000" b="0" strike="noStrike" spc="-1">
                <a:solidFill>
                  <a:srgbClr val="000000"/>
                </a:solidFill>
                <a:latin typeface="Georgia" panose="02040502050405020303"/>
                <a:ea typeface="Noto Sans CJK SC Regular"/>
              </a:rPr>
              <a:t> зберігаються відповідним органом або юридичною особою </a:t>
            </a:r>
            <a:r>
              <a:rPr lang="uk-UA" sz="2000" b="1" strike="noStrike" spc="-1">
                <a:solidFill>
                  <a:srgbClr val="000000"/>
                </a:solidFill>
                <a:latin typeface="Georgia" panose="02040502050405020303"/>
                <a:ea typeface="Noto Sans CJK SC Regular"/>
              </a:rPr>
              <a:t>протягом трьох років</a:t>
            </a:r>
            <a:r>
              <a:rPr lang="uk-UA" sz="2000" b="0" strike="noStrike" spc="-1">
                <a:solidFill>
                  <a:srgbClr val="000000"/>
                </a:solidFill>
                <a:latin typeface="Georgia" panose="02040502050405020303"/>
                <a:ea typeface="Noto Sans CJK SC Regular"/>
              </a:rPr>
              <a:t> з дня отримання такої інформації.</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p:txBody>
      </p:sp>
      <p:pic>
        <p:nvPicPr>
          <p:cNvPr id="208" name="Picture 207"/>
          <p:cNvPicPr/>
          <p:nvPr/>
        </p:nvPicPr>
        <p:blipFill>
          <a:blip r:embed="rId1"/>
          <a:stretch>
            <a:fillRect/>
          </a:stretch>
        </p:blipFill>
        <p:spPr>
          <a:xfrm>
            <a:off x="9576360" y="205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144000" y="144000"/>
            <a:ext cx="9285840" cy="107784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Порядок здійснення перевірки анонімних повідомлень</a:t>
            </a:r>
            <a:endParaRPr lang="uk-UA" sz="4000" b="0" strike="noStrike" spc="-1">
              <a:latin typeface="Arial" panose="020B0604020202020204"/>
            </a:endParaRPr>
          </a:p>
        </p:txBody>
      </p:sp>
      <p:sp>
        <p:nvSpPr>
          <p:cNvPr id="210" name="CustomShape 2"/>
          <p:cNvSpPr/>
          <p:nvPr/>
        </p:nvSpPr>
        <p:spPr>
          <a:xfrm>
            <a:off x="10584000" y="288000"/>
            <a:ext cx="143784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sp>
        <p:nvSpPr>
          <p:cNvPr id="211" name="CustomShape 3"/>
          <p:cNvSpPr/>
          <p:nvPr/>
        </p:nvSpPr>
        <p:spPr>
          <a:xfrm>
            <a:off x="432000" y="1224000"/>
            <a:ext cx="11445840" cy="52732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2000" b="1" strike="noStrike" spc="-1">
                <a:solidFill>
                  <a:srgbClr val="000000"/>
                </a:solidFill>
                <a:latin typeface="Georgia" panose="02040502050405020303"/>
                <a:ea typeface="Noto Sans CJK SC Regular"/>
              </a:rPr>
              <a:t>	Повідомлення</a:t>
            </a:r>
            <a:r>
              <a:rPr lang="uk-UA" sz="2000" b="0" strike="noStrike" spc="-1">
                <a:solidFill>
                  <a:srgbClr val="000000"/>
                </a:solidFill>
                <a:latin typeface="Georgia" panose="02040502050405020303"/>
                <a:ea typeface="Noto Sans CJK SC Regular"/>
              </a:rPr>
              <a:t> про можливі факти корупційних або пов’язаних з корупцією правопорушень, інших порушень З</a:t>
            </a:r>
            <a:r>
              <a:rPr lang="uk-UA" sz="2000" b="0" strike="noStrike" spc="-1">
                <a:solidFill>
                  <a:srgbClr val="000000"/>
                </a:solidFill>
                <a:latin typeface="Georgia" panose="02040502050405020303"/>
                <a:ea typeface="DejaVu Sans" panose="020B0603030804020204"/>
              </a:rPr>
              <a:t>акону України «Про запобігання корупції»</a:t>
            </a:r>
            <a:r>
              <a:rPr lang="uk-UA" sz="2000" b="0" strike="noStrike" spc="-1">
                <a:solidFill>
                  <a:srgbClr val="000000"/>
                </a:solidFill>
                <a:latin typeface="Georgia" panose="02040502050405020303"/>
                <a:ea typeface="Noto Sans CJK SC Regular"/>
              </a:rPr>
              <a:t> може бути здійснене працівником відповідного органу </a:t>
            </a:r>
            <a:r>
              <a:rPr lang="uk-UA" sz="2000" b="1" strike="noStrike" spc="-1">
                <a:solidFill>
                  <a:srgbClr val="000000"/>
                </a:solidFill>
                <a:latin typeface="Georgia" panose="02040502050405020303"/>
                <a:ea typeface="Noto Sans CJK SC Regular"/>
              </a:rPr>
              <a:t>без зазначення авторства (анонімно)</a:t>
            </a:r>
            <a:r>
              <a:rPr lang="uk-UA" sz="2000" b="0" strike="noStrike" spc="-1">
                <a:solidFill>
                  <a:srgbClr val="000000"/>
                </a:solidFill>
                <a:latin typeface="Georgia" panose="02040502050405020303"/>
                <a:ea typeface="Noto Sans CJK SC Regular"/>
              </a:rPr>
              <a:t>.</a:t>
            </a: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nSpc>
                <a:spcPct val="100000"/>
              </a:lnSpc>
            </a:pPr>
            <a:r>
              <a:rPr lang="uk-UA" sz="2000" b="0" strike="noStrike" spc="-1">
                <a:solidFill>
                  <a:srgbClr val="000000"/>
                </a:solidFill>
                <a:latin typeface="Georgia" panose="02040502050405020303"/>
                <a:ea typeface="Noto Sans CJK SC Regular"/>
              </a:rPr>
              <a:t>	Анонімне повідомлення про можливі факти корупційних або пов’язаних з корупцією правопорушень, інших порушень З</a:t>
            </a:r>
            <a:r>
              <a:rPr lang="uk-UA" sz="2000" b="0" strike="noStrike" spc="-1">
                <a:solidFill>
                  <a:srgbClr val="000000"/>
                </a:solidFill>
                <a:latin typeface="Georgia" panose="02040502050405020303"/>
                <a:ea typeface="DejaVu Sans" panose="020B0603030804020204"/>
              </a:rPr>
              <a:t>акону України «Про запобігання корупції»</a:t>
            </a:r>
            <a:r>
              <a:rPr lang="uk-UA" sz="2000" b="0" strike="noStrike" spc="-1">
                <a:solidFill>
                  <a:srgbClr val="000000"/>
                </a:solidFill>
                <a:latin typeface="Georgia" panose="02040502050405020303"/>
                <a:ea typeface="Noto Sans CJK SC Regular"/>
              </a:rPr>
              <a:t> підлягає розгляду, якщо наведена у ньому інформація стосується конкретної особи, містить фактичні дані, які можуть бути перевірені.</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1" strike="noStrike" spc="-1">
                <a:solidFill>
                  <a:srgbClr val="000000"/>
                </a:solidFill>
                <a:latin typeface="Georgia" panose="02040502050405020303"/>
                <a:ea typeface="Noto Sans CJK SC Regular"/>
              </a:rPr>
              <a:t>	Анонімне повідомлення</a:t>
            </a:r>
            <a:r>
              <a:rPr lang="uk-UA" sz="2000" b="0" strike="noStrike" spc="-1">
                <a:solidFill>
                  <a:srgbClr val="000000"/>
                </a:solidFill>
                <a:latin typeface="Georgia" panose="02040502050405020303"/>
                <a:ea typeface="Noto Sans CJK SC Regular"/>
              </a:rPr>
              <a:t> про можливі факти корупційних або пов’язаних з корупцією правопорушень, інших порушень З</a:t>
            </a:r>
            <a:r>
              <a:rPr lang="uk-UA" sz="2000" b="0" strike="noStrike" spc="-1">
                <a:solidFill>
                  <a:srgbClr val="000000"/>
                </a:solidFill>
                <a:latin typeface="Georgia" panose="02040502050405020303"/>
                <a:ea typeface="DejaVu Sans" panose="020B0603030804020204"/>
              </a:rPr>
              <a:t>акону України «Про запобігання корупції»</a:t>
            </a:r>
            <a:r>
              <a:rPr lang="uk-UA" sz="2000" b="0" strike="noStrike" spc="-1">
                <a:solidFill>
                  <a:srgbClr val="000000"/>
                </a:solidFill>
                <a:latin typeface="Georgia" panose="02040502050405020303"/>
                <a:ea typeface="Noto Sans CJK SC Regular"/>
              </a:rPr>
              <a:t> </a:t>
            </a:r>
            <a:r>
              <a:rPr lang="uk-UA" sz="2000" b="1" strike="noStrike" spc="-1">
                <a:solidFill>
                  <a:srgbClr val="000000"/>
                </a:solidFill>
                <a:latin typeface="Georgia" panose="02040502050405020303"/>
                <a:ea typeface="Noto Sans CJK SC Regular"/>
              </a:rPr>
              <a:t>підлягає перевірці у строк не більше 15 днів</a:t>
            </a:r>
            <a:r>
              <a:rPr lang="uk-UA" sz="2000" b="0" strike="noStrike" spc="-1">
                <a:solidFill>
                  <a:srgbClr val="000000"/>
                </a:solidFill>
                <a:latin typeface="Georgia" panose="02040502050405020303"/>
                <a:ea typeface="Noto Sans CJK SC Regular"/>
              </a:rPr>
              <a:t> від дня його отримання. Якщо у вказаний строк перевірити інформацію, що міститься в повідомленні, неможливо, керівник відповідного органу або його заступник </a:t>
            </a:r>
            <a:r>
              <a:rPr lang="uk-UA" sz="2000" b="1" strike="noStrike" spc="-1">
                <a:solidFill>
                  <a:srgbClr val="000000"/>
                </a:solidFill>
                <a:latin typeface="Georgia" panose="02040502050405020303"/>
                <a:ea typeface="Noto Sans CJK SC Regular"/>
              </a:rPr>
              <a:t>продовжують строк розгляду повідомлення до 30 днів від дня його отримання</a:t>
            </a:r>
            <a:r>
              <a:rPr lang="uk-UA" sz="2000" b="0" strike="noStrike" spc="-1">
                <a:solidFill>
                  <a:srgbClr val="000000"/>
                </a:solidFill>
                <a:latin typeface="Georgia" panose="02040502050405020303"/>
                <a:ea typeface="Noto Sans CJK SC Regular"/>
              </a:rPr>
              <a:t>.</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i="1" strike="noStrike" spc="-1">
                <a:solidFill>
                  <a:srgbClr val="000000"/>
                </a:solidFill>
                <a:latin typeface="Georgia" panose="02040502050405020303"/>
                <a:ea typeface="Noto Sans CJK SC Regular"/>
              </a:rPr>
              <a:t> (</a:t>
            </a:r>
            <a:r>
              <a:rPr lang="uk-UA" sz="2000" b="0" i="1" strike="noStrike" spc="-1">
                <a:solidFill>
                  <a:srgbClr val="000000"/>
                </a:solidFill>
                <a:latin typeface="Georgia" panose="02040502050405020303"/>
                <a:ea typeface="DejaVu Sans" panose="020B0603030804020204"/>
              </a:rPr>
              <a:t>частина п'ята статті 53 </a:t>
            </a:r>
            <a:r>
              <a:rPr lang="uk-UA" sz="2000" b="0" i="1" strike="noStrike" spc="-1" baseline="33000">
                <a:solidFill>
                  <a:srgbClr val="000000"/>
                </a:solidFill>
                <a:latin typeface="Georgia" panose="02040502050405020303"/>
                <a:ea typeface="DejaVu Sans" panose="020B0603030804020204"/>
              </a:rPr>
              <a:t> </a:t>
            </a:r>
            <a:r>
              <a:rPr lang="uk-UA" sz="2000" b="0" i="1" strike="noStrike" spc="-1">
                <a:solidFill>
                  <a:srgbClr val="000000"/>
                </a:solidFill>
                <a:latin typeface="Georgia" panose="02040502050405020303"/>
                <a:ea typeface="DejaVu Sans" panose="020B0603030804020204"/>
              </a:rPr>
              <a:t>Закону України «Про запобігання корупції») </a:t>
            </a:r>
            <a:endParaRPr lang="uk-UA" sz="2000" b="0" strike="noStrike" spc="-1">
              <a:latin typeface="Arial" panose="020B0604020202020204"/>
            </a:endParaRPr>
          </a:p>
        </p:txBody>
      </p:sp>
      <p:pic>
        <p:nvPicPr>
          <p:cNvPr id="212" name="Picture 211"/>
          <p:cNvPicPr/>
          <p:nvPr/>
        </p:nvPicPr>
        <p:blipFill>
          <a:blip r:embed="rId1"/>
          <a:stretch>
            <a:fillRect/>
          </a:stretch>
        </p:blipFill>
        <p:spPr>
          <a:xfrm>
            <a:off x="9576360" y="205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flipH="1">
            <a:off x="10509120" y="216000"/>
            <a:ext cx="1437120" cy="8622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just">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a:p>
            <a:pPr algn="ctr">
              <a:lnSpc>
                <a:spcPct val="107000"/>
              </a:lnSpc>
            </a:pPr>
            <a:endParaRPr lang="uk-UA" sz="1000" b="0" strike="noStrike" spc="-1">
              <a:latin typeface="Arial" panose="020B0604020202020204"/>
            </a:endParaRPr>
          </a:p>
        </p:txBody>
      </p:sp>
      <p:sp>
        <p:nvSpPr>
          <p:cNvPr id="80" name="CustomShape 2"/>
          <p:cNvSpPr/>
          <p:nvPr/>
        </p:nvSpPr>
        <p:spPr>
          <a:xfrm>
            <a:off x="216000" y="320400"/>
            <a:ext cx="8493120" cy="819720"/>
          </a:xfrm>
          <a:prstGeom prst="rect">
            <a:avLst/>
          </a:prstGeom>
          <a:solidFill>
            <a:srgbClr val="729FCF"/>
          </a:solidFill>
          <a:ln w="12600">
            <a:solidFill>
              <a:srgbClr val="2A6099"/>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Хто такий викривач?</a:t>
            </a:r>
            <a:endParaRPr lang="uk-UA" sz="4000" b="0" strike="noStrike" spc="-1">
              <a:latin typeface="Arial" panose="020B0604020202020204"/>
            </a:endParaRPr>
          </a:p>
        </p:txBody>
      </p:sp>
      <p:pic>
        <p:nvPicPr>
          <p:cNvPr id="81" name="Рисунок 7"/>
          <p:cNvPicPr/>
          <p:nvPr/>
        </p:nvPicPr>
        <p:blipFill>
          <a:blip r:embed="rId1"/>
          <a:stretch>
            <a:fillRect/>
          </a:stretch>
        </p:blipFill>
        <p:spPr>
          <a:xfrm>
            <a:off x="288000" y="1278720"/>
            <a:ext cx="861120" cy="1022400"/>
          </a:xfrm>
          <a:prstGeom prst="rect">
            <a:avLst/>
          </a:prstGeom>
          <a:ln>
            <a:noFill/>
          </a:ln>
        </p:spPr>
      </p:pic>
      <p:sp>
        <p:nvSpPr>
          <p:cNvPr id="82" name="CustomShape 3"/>
          <p:cNvSpPr/>
          <p:nvPr/>
        </p:nvSpPr>
        <p:spPr>
          <a:xfrm>
            <a:off x="1152000" y="1368000"/>
            <a:ext cx="1099764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800" b="1" strike="noStrike" spc="-1">
                <a:solidFill>
                  <a:srgbClr val="000000"/>
                </a:solidFill>
                <a:latin typeface="Georgia" panose="02040502050405020303"/>
                <a:ea typeface="DejaVu Sans" panose="020B0603030804020204"/>
              </a:rPr>
              <a:t>Особа, яка надає допомогу в запобіганні і протидії корупції (викривач), - </a:t>
            </a:r>
            <a:r>
              <a:rPr lang="uk-UA" sz="1800" b="0" strike="noStrike" spc="-1">
                <a:solidFill>
                  <a:srgbClr val="000000"/>
                </a:solidFill>
                <a:latin typeface="Georgia" panose="02040502050405020303"/>
                <a:ea typeface="DejaVu Sans" panose="020B0603030804020204"/>
              </a:rPr>
              <a:t>особа, яка за наявності обґрунтованого переконання, що інформація є достовірною, повідомляє про порушення вимог Закону України «Про запобігання корупції» іншою особою.</a:t>
            </a:r>
            <a:endParaRPr lang="uk-UA" sz="1800" b="0" strike="noStrike" spc="-1">
              <a:latin typeface="Arial" panose="020B0604020202020204"/>
            </a:endParaRPr>
          </a:p>
        </p:txBody>
      </p:sp>
      <p:pic>
        <p:nvPicPr>
          <p:cNvPr id="83" name="Рисунок 10"/>
          <p:cNvPicPr/>
          <p:nvPr/>
        </p:nvPicPr>
        <p:blipFill>
          <a:blip r:embed="rId2"/>
          <a:stretch>
            <a:fillRect/>
          </a:stretch>
        </p:blipFill>
        <p:spPr>
          <a:xfrm>
            <a:off x="576000" y="3528000"/>
            <a:ext cx="2517120" cy="1330560"/>
          </a:xfrm>
          <a:prstGeom prst="rect">
            <a:avLst/>
          </a:prstGeom>
          <a:ln>
            <a:noFill/>
          </a:ln>
        </p:spPr>
      </p:pic>
      <p:pic>
        <p:nvPicPr>
          <p:cNvPr id="84" name="Рисунок 1"/>
          <p:cNvPicPr/>
          <p:nvPr/>
        </p:nvPicPr>
        <p:blipFill>
          <a:blip r:embed="rId3"/>
          <a:stretch>
            <a:fillRect/>
          </a:stretch>
        </p:blipFill>
        <p:spPr>
          <a:xfrm>
            <a:off x="504000" y="2664000"/>
            <a:ext cx="3237120" cy="645120"/>
          </a:xfrm>
          <a:prstGeom prst="rect">
            <a:avLst/>
          </a:prstGeom>
          <a:ln>
            <a:noFill/>
          </a:ln>
        </p:spPr>
      </p:pic>
      <p:sp>
        <p:nvSpPr>
          <p:cNvPr id="85" name="CustomShape 4"/>
          <p:cNvSpPr/>
          <p:nvPr/>
        </p:nvSpPr>
        <p:spPr>
          <a:xfrm>
            <a:off x="3480120" y="2232000"/>
            <a:ext cx="8709120" cy="6382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800" b="0" i="1" strike="noStrike" spc="-1">
                <a:solidFill>
                  <a:srgbClr val="303030"/>
                </a:solidFill>
                <a:latin typeface="Georgia" panose="02040502050405020303"/>
                <a:ea typeface="DejaVu Sans" panose="020B0603030804020204"/>
              </a:rPr>
              <a:t>(частина перша статті 1 Закону України «Про запобігання корупції»)</a:t>
            </a:r>
            <a:endParaRPr lang="uk-UA" sz="1800" b="0" strike="noStrike" spc="-1">
              <a:latin typeface="Arial" panose="020B0604020202020204"/>
            </a:endParaRPr>
          </a:p>
          <a:p>
            <a:pPr>
              <a:lnSpc>
                <a:spcPct val="100000"/>
              </a:lnSpc>
            </a:pPr>
            <a:endParaRPr lang="uk-UA" sz="1800" b="0" strike="noStrike" spc="-1">
              <a:latin typeface="Arial" panose="020B0604020202020204"/>
            </a:endParaRPr>
          </a:p>
        </p:txBody>
      </p:sp>
      <p:pic>
        <p:nvPicPr>
          <p:cNvPr id="86" name="Рисунок 3"/>
          <p:cNvPicPr/>
          <p:nvPr/>
        </p:nvPicPr>
        <p:blipFill>
          <a:blip r:embed="rId4"/>
          <a:stretch>
            <a:fillRect/>
          </a:stretch>
        </p:blipFill>
        <p:spPr>
          <a:xfrm>
            <a:off x="4464000" y="3528000"/>
            <a:ext cx="2985480" cy="1365120"/>
          </a:xfrm>
          <a:prstGeom prst="rect">
            <a:avLst/>
          </a:prstGeom>
          <a:ln>
            <a:noFill/>
          </a:ln>
        </p:spPr>
      </p:pic>
      <p:pic>
        <p:nvPicPr>
          <p:cNvPr id="87" name="Рисунок 2"/>
          <p:cNvPicPr/>
          <p:nvPr/>
        </p:nvPicPr>
        <p:blipFill>
          <a:blip r:embed="rId5"/>
          <a:stretch>
            <a:fillRect/>
          </a:stretch>
        </p:blipFill>
        <p:spPr>
          <a:xfrm>
            <a:off x="4754160" y="2894040"/>
            <a:ext cx="2802960" cy="429120"/>
          </a:xfrm>
          <a:prstGeom prst="rect">
            <a:avLst/>
          </a:prstGeom>
          <a:ln>
            <a:noFill/>
          </a:ln>
        </p:spPr>
      </p:pic>
      <p:pic>
        <p:nvPicPr>
          <p:cNvPr id="88" name="Рисунок 5"/>
          <p:cNvPicPr/>
          <p:nvPr/>
        </p:nvPicPr>
        <p:blipFill>
          <a:blip r:embed="rId6"/>
          <a:stretch>
            <a:fillRect/>
          </a:stretch>
        </p:blipFill>
        <p:spPr>
          <a:xfrm>
            <a:off x="8280000" y="2808000"/>
            <a:ext cx="3453120" cy="573120"/>
          </a:xfrm>
          <a:prstGeom prst="rect">
            <a:avLst/>
          </a:prstGeom>
          <a:ln>
            <a:noFill/>
          </a:ln>
        </p:spPr>
      </p:pic>
      <p:pic>
        <p:nvPicPr>
          <p:cNvPr id="89" name="Рисунок 4"/>
          <p:cNvPicPr/>
          <p:nvPr/>
        </p:nvPicPr>
        <p:blipFill>
          <a:blip r:embed="rId7"/>
          <a:stretch>
            <a:fillRect/>
          </a:stretch>
        </p:blipFill>
        <p:spPr>
          <a:xfrm>
            <a:off x="8928000" y="3744000"/>
            <a:ext cx="2440800" cy="1077120"/>
          </a:xfrm>
          <a:prstGeom prst="rect">
            <a:avLst/>
          </a:prstGeom>
          <a:ln>
            <a:noFill/>
          </a:ln>
        </p:spPr>
      </p:pic>
      <p:sp>
        <p:nvSpPr>
          <p:cNvPr id="90" name="CustomShape 5"/>
          <p:cNvSpPr/>
          <p:nvPr/>
        </p:nvSpPr>
        <p:spPr>
          <a:xfrm>
            <a:off x="216000" y="4896000"/>
            <a:ext cx="11733120" cy="17355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800" b="1" strike="noStrike" spc="-1">
                <a:solidFill>
                  <a:srgbClr val="000000"/>
                </a:solidFill>
                <a:latin typeface="Georgia" panose="02040502050405020303"/>
                <a:ea typeface="DejaVu Sans" panose="020B0603030804020204"/>
              </a:rPr>
              <a:t>Викривач</a:t>
            </a:r>
            <a:r>
              <a:rPr lang="uk-UA" sz="1800" b="0" strike="noStrike" spc="-1">
                <a:solidFill>
                  <a:srgbClr val="000000"/>
                </a:solidFill>
                <a:latin typeface="Georgia" panose="02040502050405020303"/>
                <a:ea typeface="DejaVu Sans" panose="020B0603030804020204"/>
              </a:rPr>
              <a:t> – фізична особа, яка за наявності переконання, що інформація є достовірною, повідомила про можливі факти корупційних або пов’язаних з корупцією правопорушень, інших порушень Закону України «Про запобігання корупції» вчинених іншою особою, якщо така інформація стала їй відома у зв’язку з її трудовою, професійною, господарською, громадською, науковою діяльністю, проходженням нею служби чи навчання або її участю у передбачених законодавством процедурах, які є обов’язковими для початку такої діяльності, проходження служби чи навчання.</a:t>
            </a:r>
            <a:endParaRPr lang="uk-UA" sz="1800" b="0" strike="noStrike" spc="-1">
              <a:latin typeface="Arial" panose="020B0604020202020204"/>
            </a:endParaRPr>
          </a:p>
        </p:txBody>
      </p:sp>
      <p:pic>
        <p:nvPicPr>
          <p:cNvPr id="91" name="Picture 90"/>
          <p:cNvPicPr/>
          <p:nvPr/>
        </p:nvPicPr>
        <p:blipFill>
          <a:blip r:embed="rId8"/>
          <a:stretch>
            <a:fillRect/>
          </a:stretch>
        </p:blipFill>
        <p:spPr>
          <a:xfrm>
            <a:off x="9576360" y="205200"/>
            <a:ext cx="951480" cy="730800"/>
          </a:xfrm>
          <a:prstGeom prst="rect">
            <a:avLst/>
          </a:prstGeom>
          <a:ln>
            <a:noFill/>
          </a:ln>
        </p:spPr>
      </p:pic>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144000" y="144000"/>
            <a:ext cx="9285840" cy="107784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Нові повноваження</a:t>
            </a:r>
            <a:endParaRPr lang="uk-UA" sz="4000" b="0" strike="noStrike" spc="-1">
              <a:latin typeface="Arial" panose="020B0604020202020204"/>
            </a:endParaRPr>
          </a:p>
        </p:txBody>
      </p:sp>
      <p:sp>
        <p:nvSpPr>
          <p:cNvPr id="214" name="CustomShape 2"/>
          <p:cNvSpPr/>
          <p:nvPr/>
        </p:nvSpPr>
        <p:spPr>
          <a:xfrm>
            <a:off x="10584000" y="144000"/>
            <a:ext cx="143784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pic>
        <p:nvPicPr>
          <p:cNvPr id="215" name="Picture 214"/>
          <p:cNvPicPr/>
          <p:nvPr/>
        </p:nvPicPr>
        <p:blipFill>
          <a:blip r:embed="rId1"/>
          <a:stretch>
            <a:fillRect/>
          </a:stretch>
        </p:blipFill>
        <p:spPr>
          <a:xfrm>
            <a:off x="0" y="2676960"/>
            <a:ext cx="2480760" cy="2864880"/>
          </a:xfrm>
          <a:prstGeom prst="rect">
            <a:avLst/>
          </a:prstGeom>
          <a:ln>
            <a:noFill/>
          </a:ln>
        </p:spPr>
      </p:pic>
      <p:sp>
        <p:nvSpPr>
          <p:cNvPr id="216" name="CustomShape 3"/>
          <p:cNvSpPr/>
          <p:nvPr/>
        </p:nvSpPr>
        <p:spPr>
          <a:xfrm>
            <a:off x="2586600" y="1368000"/>
            <a:ext cx="9363240" cy="5253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rgbClr val="FFFFFF"/>
          </a:lnRef>
          <a:fillRef idx="0">
            <a:srgbClr val="FFFFFF"/>
          </a:fillRef>
          <a:effectRef idx="0">
            <a:srgbClr val="FFFFFF"/>
          </a:effectRef>
          <a:fontRef idx="minor"/>
        </p:style>
        <p:txBody>
          <a:bodyPr lIns="90000" tIns="91440" rIns="90000" bIns="91440">
            <a:noAutofit/>
          </a:bodyPr>
          <a:p>
            <a:pPr algn="just">
              <a:lnSpc>
                <a:spcPct val="100000"/>
              </a:lnSpc>
            </a:pPr>
            <a:r>
              <a:rPr lang="uk-UA" sz="2000" b="0" strike="noStrike" spc="-1">
                <a:solidFill>
                  <a:srgbClr val="000000"/>
                </a:solidFill>
                <a:latin typeface="Georgia" panose="02040502050405020303"/>
                <a:ea typeface="DejaVu Sans" panose="020B0603030804020204"/>
              </a:rPr>
              <a:t>	Повноваження уповноважених підрозділів (уповноважених осіб) у сфері захисту викривачів належать:</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DejaVu Sans" panose="020B0603030804020204"/>
              </a:rPr>
              <a:t>1) організація роботи внутрішніх каналів повідомлення про можливі факти корупційних або пов'язаних з корупцією правопорушень, інших порушень Закону, отримання та організація розгляду повідомленої через такі канали інформації;</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DejaVu Sans" panose="020B0603030804020204"/>
              </a:rPr>
              <a:t>2) співпраця з викривачами, забезпечення дотримання їхніх прав та гарантій захисту, передбачених законом;</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DejaVu Sans" panose="020B0603030804020204"/>
              </a:rPr>
              <a:t>3) надання працівникам методичної допомоги та консультацій щодо повідомлення про можливі факти корупційних або пов'язаних з корупцією правопорушень, інших порушень Закону та захисту викривачів, проведення внутрішніх навчань з цих питань.</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1800" b="0" i="1" strike="noStrike" spc="-1">
                <a:solidFill>
                  <a:srgbClr val="000000"/>
                </a:solidFill>
                <a:latin typeface="Georgia" panose="02040502050405020303"/>
                <a:ea typeface="DejaVu Sans" panose="020B0603030804020204"/>
              </a:rPr>
              <a:t>(Стаття 53 </a:t>
            </a:r>
            <a:r>
              <a:rPr lang="uk-UA" sz="1800" b="0" i="1" strike="noStrike" spc="-1" baseline="33000">
                <a:solidFill>
                  <a:srgbClr val="000000"/>
                </a:solidFill>
                <a:latin typeface="Georgia" panose="02040502050405020303"/>
                <a:ea typeface="DejaVu Sans" panose="020B0603030804020204"/>
              </a:rPr>
              <a:t>9</a:t>
            </a:r>
            <a:r>
              <a:rPr lang="uk-UA" sz="1800" b="0" i="1" strike="noStrike" spc="-1">
                <a:solidFill>
                  <a:srgbClr val="000000"/>
                </a:solidFill>
                <a:latin typeface="Georgia" panose="02040502050405020303"/>
                <a:ea typeface="DejaVu Sans" panose="020B0603030804020204"/>
              </a:rPr>
              <a:t> Закону України «Про запобігання корупції»)</a:t>
            </a:r>
            <a:endParaRPr lang="uk-UA" sz="1800" b="0" strike="noStrike" spc="-1">
              <a:latin typeface="Arial" panose="020B0604020202020204"/>
            </a:endParaRPr>
          </a:p>
        </p:txBody>
      </p:sp>
      <p:pic>
        <p:nvPicPr>
          <p:cNvPr id="217" name="Picture 216"/>
          <p:cNvPicPr/>
          <p:nvPr/>
        </p:nvPicPr>
        <p:blipFill>
          <a:blip r:embed="rId2"/>
          <a:stretch>
            <a:fillRect/>
          </a:stretch>
        </p:blipFill>
        <p:spPr>
          <a:xfrm>
            <a:off x="9576360" y="205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144000" y="144000"/>
            <a:ext cx="9285840" cy="107784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Відповідальність</a:t>
            </a:r>
            <a:endParaRPr lang="uk-UA" sz="4000" b="0" strike="noStrike" spc="-1">
              <a:latin typeface="Arial" panose="020B0604020202020204"/>
            </a:endParaRPr>
          </a:p>
        </p:txBody>
      </p:sp>
      <p:sp>
        <p:nvSpPr>
          <p:cNvPr id="219" name="CustomShape 2"/>
          <p:cNvSpPr/>
          <p:nvPr/>
        </p:nvSpPr>
        <p:spPr>
          <a:xfrm>
            <a:off x="10512000" y="144000"/>
            <a:ext cx="150984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pic>
        <p:nvPicPr>
          <p:cNvPr id="220" name="Picture 219"/>
          <p:cNvPicPr/>
          <p:nvPr/>
        </p:nvPicPr>
        <p:blipFill>
          <a:blip r:embed="rId1"/>
          <a:stretch>
            <a:fillRect/>
          </a:stretch>
        </p:blipFill>
        <p:spPr>
          <a:xfrm>
            <a:off x="0" y="2676960"/>
            <a:ext cx="2480760" cy="2864880"/>
          </a:xfrm>
          <a:prstGeom prst="rect">
            <a:avLst/>
          </a:prstGeom>
          <a:ln>
            <a:noFill/>
          </a:ln>
        </p:spPr>
      </p:pic>
      <p:sp>
        <p:nvSpPr>
          <p:cNvPr id="221" name="CustomShape 3"/>
          <p:cNvSpPr/>
          <p:nvPr/>
        </p:nvSpPr>
        <p:spPr>
          <a:xfrm>
            <a:off x="2586600" y="1368000"/>
            <a:ext cx="9363240" cy="5253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rgbClr val="FFFFFF"/>
          </a:lnRef>
          <a:fillRef idx="0">
            <a:srgbClr val="FFFFFF"/>
          </a:fillRef>
          <a:effectRef idx="0">
            <a:srgbClr val="FFFFFF"/>
          </a:effectRef>
          <a:fontRef idx="minor"/>
        </p:style>
        <p:txBody>
          <a:bodyPr lIns="90000" tIns="91440" rIns="90000" bIns="91440">
            <a:noAutofit/>
          </a:bodyPr>
          <a:p>
            <a:pPr algn="just">
              <a:lnSpc>
                <a:spcPct val="100000"/>
              </a:lnSpc>
            </a:pPr>
            <a:r>
              <a:rPr lang="uk-UA" sz="2000" b="0" strike="noStrike" spc="-1">
                <a:solidFill>
                  <a:srgbClr val="000000"/>
                </a:solidFill>
                <a:latin typeface="Georgia" panose="02040502050405020303"/>
                <a:ea typeface="DejaVu Sans" panose="020B0603030804020204"/>
              </a:rPr>
              <a:t>	Відповідальність посадових осіб уповноваженого підрозділу (уповноважених осіб) у сфері захисту викривачів:</a:t>
            </a:r>
            <a:endParaRPr lang="uk-UA" sz="2000" b="0" strike="noStrike" spc="-1">
              <a:latin typeface="Arial" panose="020B0604020202020204"/>
            </a:endParaRPr>
          </a:p>
          <a:p>
            <a:pPr algn="just">
              <a:lnSpc>
                <a:spcPct val="100000"/>
              </a:lnSpc>
            </a:pPr>
            <a:r>
              <a:rPr lang="uk-UA" sz="2000" b="0" strike="noStrike" spc="-1">
                <a:solidFill>
                  <a:srgbClr val="000000"/>
                </a:solidFill>
                <a:latin typeface="Arial" panose="020B0604020202020204"/>
                <a:ea typeface="DejaVu Sans" panose="020B0603030804020204"/>
              </a:rPr>
              <a:t>	</a:t>
            </a: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DejaVu Sans" panose="020B0603030804020204"/>
              </a:rPr>
              <a:t>Адміністративна - незаконне розголошення або використання в інший спосіб особою у своїх інтересах чи в інтересах іншої фізичної або юридичної особи інформації про викривача, його близьких осіб чи інформації, що може ідентифікувати особу викривача, його близьких осіб, яка стала їй (їм) відома у зв’язку з виконанням службових або інших визначених законом повноважень, -</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DejaVu Sans" panose="020B0603030804020204"/>
              </a:rPr>
              <a:t>тягне за собою накладення штрафу від однієї тисячі до двох тисяч п’ятисот неоподатковуваних мінімумів доходів громадян з позбавленням права обіймати певні посади або займатися певною діяльністю строком на один рік.</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1800" b="0" i="1" strike="noStrike" spc="-1">
                <a:solidFill>
                  <a:srgbClr val="000000"/>
                </a:solidFill>
                <a:latin typeface="Georgia" panose="02040502050405020303"/>
                <a:ea typeface="DejaVu Sans" panose="020B0603030804020204"/>
              </a:rPr>
              <a:t>(Стаття 172 </a:t>
            </a:r>
            <a:r>
              <a:rPr lang="uk-UA" sz="1800" b="0" i="1" strike="noStrike" spc="-1" baseline="33000">
                <a:solidFill>
                  <a:srgbClr val="000000"/>
                </a:solidFill>
                <a:latin typeface="Georgia" panose="02040502050405020303"/>
                <a:ea typeface="DejaVu Sans" panose="020B0603030804020204"/>
              </a:rPr>
              <a:t>8</a:t>
            </a:r>
            <a:r>
              <a:rPr lang="uk-UA" sz="1800" b="0" i="1" strike="noStrike" spc="-1">
                <a:solidFill>
                  <a:srgbClr val="000000"/>
                </a:solidFill>
                <a:latin typeface="Georgia" panose="02040502050405020303"/>
                <a:ea typeface="DejaVu Sans" panose="020B0603030804020204"/>
              </a:rPr>
              <a:t> Кодекс України про адміністративні правопорушення)</a:t>
            </a:r>
            <a:endParaRPr lang="uk-UA" sz="1800" b="0" strike="noStrike" spc="-1">
              <a:latin typeface="Arial" panose="020B0604020202020204"/>
            </a:endParaRPr>
          </a:p>
        </p:txBody>
      </p:sp>
      <p:pic>
        <p:nvPicPr>
          <p:cNvPr id="222" name="Picture 221"/>
          <p:cNvPicPr/>
          <p:nvPr/>
        </p:nvPicPr>
        <p:blipFill>
          <a:blip r:embed="rId2"/>
          <a:stretch>
            <a:fillRect/>
          </a:stretch>
        </p:blipFill>
        <p:spPr>
          <a:xfrm>
            <a:off x="9576360" y="205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144000" y="144000"/>
            <a:ext cx="9285840" cy="107784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Відповідальність</a:t>
            </a:r>
            <a:endParaRPr lang="uk-UA" sz="4000" b="0" strike="noStrike" spc="-1">
              <a:latin typeface="Arial" panose="020B0604020202020204"/>
            </a:endParaRPr>
          </a:p>
        </p:txBody>
      </p:sp>
      <p:sp>
        <p:nvSpPr>
          <p:cNvPr id="224" name="CustomShape 2"/>
          <p:cNvSpPr/>
          <p:nvPr/>
        </p:nvSpPr>
        <p:spPr>
          <a:xfrm>
            <a:off x="10584000" y="144000"/>
            <a:ext cx="143784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pic>
        <p:nvPicPr>
          <p:cNvPr id="225" name="Picture 224"/>
          <p:cNvPicPr/>
          <p:nvPr/>
        </p:nvPicPr>
        <p:blipFill>
          <a:blip r:embed="rId1"/>
          <a:stretch>
            <a:fillRect/>
          </a:stretch>
        </p:blipFill>
        <p:spPr>
          <a:xfrm>
            <a:off x="0" y="2676960"/>
            <a:ext cx="2480760" cy="2864880"/>
          </a:xfrm>
          <a:prstGeom prst="rect">
            <a:avLst/>
          </a:prstGeom>
          <a:ln>
            <a:noFill/>
          </a:ln>
        </p:spPr>
      </p:pic>
      <p:sp>
        <p:nvSpPr>
          <p:cNvPr id="226" name="CustomShape 3"/>
          <p:cNvSpPr/>
          <p:nvPr/>
        </p:nvSpPr>
        <p:spPr>
          <a:xfrm>
            <a:off x="2586600" y="1368000"/>
            <a:ext cx="9363240" cy="5253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rgbClr val="FFFFFF"/>
          </a:lnRef>
          <a:fillRef idx="0">
            <a:srgbClr val="FFFFFF"/>
          </a:fillRef>
          <a:effectRef idx="0">
            <a:srgbClr val="FFFFFF"/>
          </a:effectRef>
          <a:fontRef idx="minor"/>
        </p:style>
        <p:txBody>
          <a:bodyPr lIns="90000" tIns="91440" rIns="90000" bIns="91440">
            <a:noAutofit/>
          </a:bodyPr>
          <a:p>
            <a:pPr algn="just">
              <a:lnSpc>
                <a:spcPct val="100000"/>
              </a:lnSpc>
            </a:pPr>
            <a:r>
              <a:rPr lang="uk-UA" sz="2000" b="0" strike="noStrike" spc="-1">
                <a:solidFill>
                  <a:srgbClr val="000000"/>
                </a:solidFill>
                <a:latin typeface="Georgia" panose="02040502050405020303"/>
                <a:ea typeface="DejaVu Sans" panose="020B0603030804020204"/>
              </a:rPr>
              <a:t>	Відповідальність посадових осіб у сфері захисту викривачів:</a:t>
            </a: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DejaVu Sans" panose="020B0603030804020204"/>
              </a:rPr>
              <a:t>	</a:t>
            </a: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DejaVu Sans" panose="020B0603030804020204"/>
              </a:rPr>
              <a:t>Кримінальна – незаконне звільнення працівника з роботи у зв’язку з повідомленням ним як викривачем про вчинення іншою особою корупційного або пов’язаного з корупцією правопорушення, інших порушень Закону України «Про запобігання корупції»,-</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DejaVu Sans" panose="020B0603030804020204"/>
              </a:rPr>
              <a:t>тягне за собою накладення штрафу від 2000 до 3000 неоподатковуваних мінімумів доходів громадян або позбавленням права обіймати певні посади чи займатися певною діяльністю на строк до 3 років, або виправними роботами на строк до 2 років.</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DejaVu Sans" panose="020B0603030804020204"/>
              </a:rPr>
              <a:t>(частина перша статті 172 Кримінального кодексу України).</a:t>
            </a:r>
            <a:endParaRPr lang="uk-UA" sz="2000" b="0" strike="noStrike" spc="-1">
              <a:latin typeface="Arial" panose="020B0604020202020204"/>
            </a:endParaRPr>
          </a:p>
        </p:txBody>
      </p:sp>
      <p:pic>
        <p:nvPicPr>
          <p:cNvPr id="227" name="Picture 226"/>
          <p:cNvPicPr/>
          <p:nvPr/>
        </p:nvPicPr>
        <p:blipFill>
          <a:blip r:embed="rId2"/>
          <a:stretch>
            <a:fillRect/>
          </a:stretch>
        </p:blipFill>
        <p:spPr>
          <a:xfrm>
            <a:off x="9576360" y="205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Рисунок 1"/>
          <p:cNvPicPr/>
          <p:nvPr/>
        </p:nvPicPr>
        <p:blipFill>
          <a:blip r:embed="rId1"/>
          <a:stretch>
            <a:fillRect/>
          </a:stretch>
        </p:blipFill>
        <p:spPr>
          <a:xfrm>
            <a:off x="3571560" y="0"/>
            <a:ext cx="5184360" cy="6910920"/>
          </a:xfrm>
          <a:prstGeom prst="rect">
            <a:avLst/>
          </a:prstGeom>
          <a:ln>
            <a:noFill/>
          </a:ln>
        </p:spPr>
      </p:pic>
      <p:sp>
        <p:nvSpPr>
          <p:cNvPr id="229" name="CustomShape 1"/>
          <p:cNvSpPr/>
          <p:nvPr/>
        </p:nvSpPr>
        <p:spPr>
          <a:xfrm rot="20568000">
            <a:off x="4975200" y="2772360"/>
            <a:ext cx="2542680" cy="108432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a:lnSpc>
                <a:spcPct val="100000"/>
              </a:lnSpc>
            </a:pPr>
            <a:r>
              <a:rPr lang="uk-UA" sz="2800" b="1" strike="noStrike" spc="-1">
                <a:solidFill>
                  <a:srgbClr val="FFFF00"/>
                </a:solidFill>
                <a:latin typeface="Georgia" panose="02040502050405020303"/>
                <a:ea typeface="DejaVu Sans" panose="020B0603030804020204"/>
              </a:rPr>
              <a:t>Дякую за увагу!</a:t>
            </a:r>
            <a:endParaRPr lang="uk-UA" sz="2800" b="0" strike="noStrike" spc="-1">
              <a:latin typeface="Arial" panose="020B0604020202020204"/>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flipH="1">
            <a:off x="10509120" y="216000"/>
            <a:ext cx="1437120" cy="8622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just">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a:p>
            <a:pPr algn="ctr">
              <a:lnSpc>
                <a:spcPct val="107000"/>
              </a:lnSpc>
            </a:pPr>
            <a:endParaRPr lang="uk-UA" sz="1000" b="0" strike="noStrike" spc="-1">
              <a:latin typeface="Arial" panose="020B0604020202020204"/>
            </a:endParaRPr>
          </a:p>
        </p:txBody>
      </p:sp>
      <p:sp>
        <p:nvSpPr>
          <p:cNvPr id="93" name="CustomShape 2"/>
          <p:cNvSpPr/>
          <p:nvPr/>
        </p:nvSpPr>
        <p:spPr>
          <a:xfrm>
            <a:off x="216000" y="320400"/>
            <a:ext cx="8493120" cy="1189800"/>
          </a:xfrm>
          <a:prstGeom prst="rect">
            <a:avLst/>
          </a:prstGeom>
          <a:solidFill>
            <a:srgbClr val="729FCF"/>
          </a:solidFill>
          <a:ln w="12600">
            <a:solidFill>
              <a:srgbClr val="2A6099"/>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Коли виникають права та гарантії захисту викривача?</a:t>
            </a:r>
            <a:endParaRPr lang="uk-UA" sz="4000" b="0" strike="noStrike" spc="-1">
              <a:latin typeface="Arial" panose="020B0604020202020204"/>
            </a:endParaRPr>
          </a:p>
        </p:txBody>
      </p:sp>
      <p:pic>
        <p:nvPicPr>
          <p:cNvPr id="94" name="Рисунок 10"/>
          <p:cNvPicPr/>
          <p:nvPr/>
        </p:nvPicPr>
        <p:blipFill>
          <a:blip r:embed="rId1"/>
          <a:stretch>
            <a:fillRect/>
          </a:stretch>
        </p:blipFill>
        <p:spPr>
          <a:xfrm>
            <a:off x="289080" y="3096000"/>
            <a:ext cx="2517120" cy="1330560"/>
          </a:xfrm>
          <a:prstGeom prst="rect">
            <a:avLst/>
          </a:prstGeom>
          <a:ln>
            <a:noFill/>
          </a:ln>
        </p:spPr>
      </p:pic>
      <p:sp>
        <p:nvSpPr>
          <p:cNvPr id="95" name="CustomShape 3"/>
          <p:cNvSpPr/>
          <p:nvPr/>
        </p:nvSpPr>
        <p:spPr>
          <a:xfrm>
            <a:off x="2736000" y="2876400"/>
            <a:ext cx="9397080" cy="21963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2000" b="0" strike="noStrike" spc="-1">
                <a:solidFill>
                  <a:srgbClr val="000000"/>
                </a:solidFill>
                <a:latin typeface="Georgia" panose="02040502050405020303"/>
                <a:ea typeface="DejaVu Sans" panose="020B0603030804020204"/>
              </a:rPr>
              <a:t>Відповідно до роз'яснень НАЗК </a:t>
            </a: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gn="just">
              <a:lnSpc>
                <a:spcPct val="100000"/>
              </a:lnSpc>
              <a:spcBef>
                <a:spcPts val="1190"/>
              </a:spcBef>
              <a:spcAft>
                <a:spcPts val="990"/>
              </a:spcAft>
            </a:pPr>
            <a:r>
              <a:rPr lang="uk-UA" sz="2000" b="0" strike="noStrike" spc="-1">
                <a:solidFill>
                  <a:srgbClr val="000000"/>
                </a:solidFill>
                <a:latin typeface="Georgia" panose="02040502050405020303"/>
                <a:ea typeface="DejaVu Sans" panose="020B0603030804020204"/>
              </a:rPr>
              <a:t>	Права викривача виникають з моменту повідомлення інформації про можливі факти корупційних або пов’язаних з корупцією правопорушень, інших порушень Закону України «Про запобігання корупції».</a:t>
            </a:r>
            <a:endParaRPr lang="uk-UA" sz="2000" b="0" strike="noStrike" spc="-1">
              <a:latin typeface="Arial" panose="020B0604020202020204"/>
            </a:endParaRPr>
          </a:p>
          <a:p>
            <a:pPr>
              <a:lnSpc>
                <a:spcPct val="100000"/>
              </a:lnSpc>
            </a:pPr>
            <a:endParaRPr lang="uk-UA" sz="2000" b="0" strike="noStrike" spc="-1">
              <a:latin typeface="Arial" panose="020B0604020202020204"/>
            </a:endParaRPr>
          </a:p>
        </p:txBody>
      </p:sp>
      <p:pic>
        <p:nvPicPr>
          <p:cNvPr id="96" name="Picture 95"/>
          <p:cNvPicPr/>
          <p:nvPr/>
        </p:nvPicPr>
        <p:blipFill>
          <a:blip r:embed="rId2"/>
          <a:stretch>
            <a:fillRect/>
          </a:stretch>
        </p:blipFill>
        <p:spPr>
          <a:xfrm>
            <a:off x="9576360" y="205200"/>
            <a:ext cx="951480" cy="730800"/>
          </a:xfrm>
          <a:prstGeom prst="rect">
            <a:avLst/>
          </a:prstGeom>
          <a:ln>
            <a:noFill/>
          </a:ln>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Рисунок 16"/>
          <p:cNvPicPr/>
          <p:nvPr/>
        </p:nvPicPr>
        <p:blipFill>
          <a:blip r:embed="rId1"/>
          <a:stretch>
            <a:fillRect/>
          </a:stretch>
        </p:blipFill>
        <p:spPr>
          <a:xfrm>
            <a:off x="171720" y="1251720"/>
            <a:ext cx="2993400" cy="2993400"/>
          </a:xfrm>
          <a:prstGeom prst="rect">
            <a:avLst/>
          </a:prstGeom>
          <a:ln>
            <a:noFill/>
          </a:ln>
        </p:spPr>
      </p:pic>
      <p:sp>
        <p:nvSpPr>
          <p:cNvPr id="98" name="CustomShape 1"/>
          <p:cNvSpPr/>
          <p:nvPr/>
        </p:nvSpPr>
        <p:spPr>
          <a:xfrm>
            <a:off x="1368000" y="1758240"/>
            <a:ext cx="1509840" cy="7290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ctr">
              <a:lnSpc>
                <a:spcPct val="100000"/>
              </a:lnSpc>
            </a:pPr>
            <a:r>
              <a:rPr lang="uk-UA" sz="1400" b="1" strike="noStrike" spc="-1">
                <a:solidFill>
                  <a:srgbClr val="000000"/>
                </a:solidFill>
                <a:latin typeface="Georgia" panose="02040502050405020303"/>
                <a:ea typeface="DejaVu Sans" panose="020B0603030804020204"/>
              </a:rPr>
              <a:t>Про що повідомляти?</a:t>
            </a:r>
            <a:endParaRPr lang="uk-UA" sz="1400" b="0" strike="noStrike" spc="-1">
              <a:latin typeface="Arial" panose="020B0604020202020204"/>
            </a:endParaRPr>
          </a:p>
        </p:txBody>
      </p:sp>
      <p:sp>
        <p:nvSpPr>
          <p:cNvPr id="99" name="CustomShape 2"/>
          <p:cNvSpPr/>
          <p:nvPr/>
        </p:nvSpPr>
        <p:spPr>
          <a:xfrm>
            <a:off x="216000" y="320760"/>
            <a:ext cx="8493120" cy="819720"/>
          </a:xfrm>
          <a:prstGeom prst="rect">
            <a:avLst/>
          </a:prstGeom>
          <a:solidFill>
            <a:srgbClr val="729FCF"/>
          </a:solidFill>
          <a:ln w="12600">
            <a:solidFill>
              <a:srgbClr val="2A6099"/>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Про що повідомляти?</a:t>
            </a:r>
            <a:endParaRPr lang="uk-UA" sz="4000" b="0" strike="noStrike" spc="-1">
              <a:latin typeface="Arial" panose="020B0604020202020204"/>
            </a:endParaRPr>
          </a:p>
        </p:txBody>
      </p:sp>
      <p:pic>
        <p:nvPicPr>
          <p:cNvPr id="100" name="Рисунок 2"/>
          <p:cNvPicPr/>
          <p:nvPr/>
        </p:nvPicPr>
        <p:blipFill>
          <a:blip r:embed="rId2"/>
          <a:stretch>
            <a:fillRect/>
          </a:stretch>
        </p:blipFill>
        <p:spPr>
          <a:xfrm>
            <a:off x="216000" y="4464000"/>
            <a:ext cx="3093120" cy="2085120"/>
          </a:xfrm>
          <a:prstGeom prst="rect">
            <a:avLst/>
          </a:prstGeom>
          <a:ln>
            <a:noFill/>
          </a:ln>
        </p:spPr>
      </p:pic>
      <p:sp>
        <p:nvSpPr>
          <p:cNvPr id="101" name="CustomShape 3"/>
          <p:cNvSpPr/>
          <p:nvPr/>
        </p:nvSpPr>
        <p:spPr>
          <a:xfrm>
            <a:off x="3816000" y="1512000"/>
            <a:ext cx="8061120" cy="16142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just">
              <a:lnSpc>
                <a:spcPct val="100000"/>
              </a:lnSpc>
            </a:pPr>
            <a:r>
              <a:rPr lang="uk-UA" sz="2000" b="1" strike="noStrike" spc="-1">
                <a:solidFill>
                  <a:srgbClr val="000000"/>
                </a:solidFill>
                <a:latin typeface="Georgia" panose="02040502050405020303"/>
                <a:ea typeface="Georgia Pro"/>
              </a:rPr>
              <a:t>	Корупційне правопорушення </a:t>
            </a:r>
            <a:r>
              <a:rPr lang="uk-UA" sz="2000" b="0" strike="noStrike" spc="-1">
                <a:solidFill>
                  <a:srgbClr val="000000"/>
                </a:solidFill>
                <a:latin typeface="Georgia" panose="02040502050405020303"/>
                <a:ea typeface="Georgia Pro"/>
              </a:rPr>
              <a:t>- діяння, що містить ознаки корупції, вчинене особою, зазначеною у частині першій статті 3 Закону України «Про запобігання корупції», за яке законом встановлено кримінальну, дисциплінарну та/або цивільно-правову відповідальність. </a:t>
            </a:r>
            <a:endParaRPr lang="uk-UA" sz="2000" b="0" strike="noStrike" spc="-1">
              <a:latin typeface="Arial" panose="020B0604020202020204"/>
            </a:endParaRPr>
          </a:p>
        </p:txBody>
      </p:sp>
      <p:sp>
        <p:nvSpPr>
          <p:cNvPr id="102" name="CustomShape 4"/>
          <p:cNvSpPr/>
          <p:nvPr/>
        </p:nvSpPr>
        <p:spPr>
          <a:xfrm>
            <a:off x="3744000" y="3051360"/>
            <a:ext cx="8205120" cy="19191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just">
              <a:lnSpc>
                <a:spcPct val="100000"/>
              </a:lnSpc>
            </a:pPr>
            <a:r>
              <a:rPr lang="uk-UA" sz="2000" b="1" strike="noStrike" spc="-1">
                <a:solidFill>
                  <a:srgbClr val="000000"/>
                </a:solidFill>
                <a:latin typeface="Georgia" panose="02040502050405020303"/>
                <a:ea typeface="Times New Roman" panose="02020603050405020304"/>
              </a:rPr>
              <a:t>	Правопорушення, пов’язане з корупцією </a:t>
            </a:r>
            <a:r>
              <a:rPr lang="uk-UA" sz="2000" b="0" strike="noStrike" spc="-1">
                <a:solidFill>
                  <a:srgbClr val="000000"/>
                </a:solidFill>
                <a:latin typeface="Georgia" panose="02040502050405020303"/>
                <a:ea typeface="Times New Roman" panose="02020603050405020304"/>
              </a:rPr>
              <a:t>- діяння, що не містить ознак корупції, але порушує встановлені цим Законом вимоги, заборони та обмеження, вчинене особою, зазначеною у частині першій статті 3 України «Про запобігання корупції», за яке законом встановлено кримінальну, адміністративну, дисциплінарну та/або цивільно-правову відповідальність</a:t>
            </a:r>
            <a:r>
              <a:rPr lang="uk-UA" sz="2000" b="0" i="1" strike="noStrike" spc="-1">
                <a:solidFill>
                  <a:srgbClr val="303030"/>
                </a:solidFill>
                <a:latin typeface="Georgia" panose="02040502050405020303"/>
                <a:ea typeface="Times New Roman" panose="02020603050405020304"/>
              </a:rPr>
              <a:t>.</a:t>
            </a:r>
            <a:endParaRPr lang="uk-UA" sz="2000" b="0" strike="noStrike" spc="-1">
              <a:latin typeface="Arial" panose="020B0604020202020204"/>
            </a:endParaRPr>
          </a:p>
        </p:txBody>
      </p:sp>
      <p:sp>
        <p:nvSpPr>
          <p:cNvPr id="103" name="CustomShape 5"/>
          <p:cNvSpPr/>
          <p:nvPr/>
        </p:nvSpPr>
        <p:spPr>
          <a:xfrm>
            <a:off x="3744000" y="5112000"/>
            <a:ext cx="8205120" cy="13093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just">
              <a:lnSpc>
                <a:spcPct val="100000"/>
              </a:lnSpc>
            </a:pPr>
            <a:r>
              <a:rPr lang="uk-UA" sz="2000" b="1" strike="noStrike" spc="-1">
                <a:solidFill>
                  <a:srgbClr val="000000"/>
                </a:solidFill>
                <a:latin typeface="Georgia" panose="02040502050405020303"/>
                <a:ea typeface="Times New Roman" panose="02020603050405020304"/>
              </a:rPr>
              <a:t>	Інші порушення вимог Закону України «Про запобігання корупції»</a:t>
            </a:r>
            <a:r>
              <a:rPr lang="uk-UA" sz="2000" b="0" strike="noStrike" spc="-1">
                <a:solidFill>
                  <a:srgbClr val="000000"/>
                </a:solidFill>
                <a:latin typeface="Georgia" panose="02040502050405020303"/>
                <a:ea typeface="Times New Roman" panose="02020603050405020304"/>
              </a:rPr>
              <a:t> (недотримання вимог щодо прийняття антикорупційної програми, щодо проведення спеціальної перевірки, щодо забезпечення каналів для повідомлень тощо).</a:t>
            </a:r>
            <a:endParaRPr lang="uk-UA" sz="2000" b="0" strike="noStrike" spc="-1">
              <a:latin typeface="Arial" panose="020B0604020202020204"/>
            </a:endParaRPr>
          </a:p>
        </p:txBody>
      </p:sp>
      <p:sp>
        <p:nvSpPr>
          <p:cNvPr id="104" name="CustomShape 6"/>
          <p:cNvSpPr/>
          <p:nvPr/>
        </p:nvSpPr>
        <p:spPr>
          <a:xfrm>
            <a:off x="10584000" y="216000"/>
            <a:ext cx="143928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pic>
        <p:nvPicPr>
          <p:cNvPr id="105" name="Picture 104"/>
          <p:cNvPicPr/>
          <p:nvPr/>
        </p:nvPicPr>
        <p:blipFill>
          <a:blip r:embed="rId3"/>
          <a:stretch>
            <a:fillRect/>
          </a:stretch>
        </p:blipFill>
        <p:spPr>
          <a:xfrm>
            <a:off x="9576360" y="205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216000" y="320040"/>
            <a:ext cx="7341480" cy="81972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Яким чином повідомити?</a:t>
            </a:r>
            <a:endParaRPr lang="uk-UA" sz="4000" b="0" strike="noStrike" spc="-1">
              <a:latin typeface="Arial" panose="020B0604020202020204"/>
            </a:endParaRPr>
          </a:p>
        </p:txBody>
      </p:sp>
      <p:pic>
        <p:nvPicPr>
          <p:cNvPr id="107" name="Рисунок 12"/>
          <p:cNvPicPr/>
          <p:nvPr/>
        </p:nvPicPr>
        <p:blipFill>
          <a:blip r:embed="rId1"/>
          <a:stretch>
            <a:fillRect/>
          </a:stretch>
        </p:blipFill>
        <p:spPr>
          <a:xfrm>
            <a:off x="5821560" y="4464000"/>
            <a:ext cx="2383560" cy="2378520"/>
          </a:xfrm>
          <a:prstGeom prst="rect">
            <a:avLst/>
          </a:prstGeom>
          <a:ln>
            <a:noFill/>
          </a:ln>
        </p:spPr>
      </p:pic>
      <p:sp>
        <p:nvSpPr>
          <p:cNvPr id="108" name="CustomShape 2"/>
          <p:cNvSpPr/>
          <p:nvPr/>
        </p:nvSpPr>
        <p:spPr>
          <a:xfrm rot="19920000">
            <a:off x="7096680" y="4787640"/>
            <a:ext cx="628920" cy="4856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300" b="1" strike="noStrike" spc="-1">
                <a:solidFill>
                  <a:srgbClr val="000000"/>
                </a:solidFill>
                <a:latin typeface="Calibri" panose="020F0502020204030204"/>
                <a:ea typeface="DejaVu Sans" panose="020B0603030804020204"/>
              </a:rPr>
              <a:t>e-mail</a:t>
            </a:r>
            <a:endParaRPr lang="uk-UA" sz="1300" b="0" strike="noStrike" spc="-1">
              <a:latin typeface="Arial" panose="020B0604020202020204"/>
            </a:endParaRPr>
          </a:p>
        </p:txBody>
      </p:sp>
      <p:sp>
        <p:nvSpPr>
          <p:cNvPr id="109" name="CustomShape 3"/>
          <p:cNvSpPr/>
          <p:nvPr/>
        </p:nvSpPr>
        <p:spPr>
          <a:xfrm>
            <a:off x="144000" y="1440000"/>
            <a:ext cx="5973120" cy="49683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just">
              <a:lnSpc>
                <a:spcPct val="100000"/>
              </a:lnSpc>
            </a:pPr>
            <a:r>
              <a:rPr lang="uk-UA" sz="2000" b="0" strike="noStrike" spc="-1">
                <a:solidFill>
                  <a:srgbClr val="000000"/>
                </a:solidFill>
                <a:latin typeface="Georgia" panose="02040502050405020303"/>
                <a:ea typeface="Noto Sans CJK SC Regular"/>
              </a:rPr>
              <a:t>	Національне антикорупційне бюро України, Національне агентство, інші спеціально уповноважені суб’єкти у сфері протидії корупції, державні органи, органи влади Автономної Республіки Крим, органи місцевого самоврядування, юридичні особи публічного права та юридичні особи, зазначені у частині другій статті 62 </a:t>
            </a:r>
            <a:r>
              <a:rPr lang="uk-UA" sz="2000" b="0" strike="noStrike" spc="-1">
                <a:solidFill>
                  <a:srgbClr val="000000"/>
                </a:solidFill>
                <a:latin typeface="Georgia" panose="02040502050405020303"/>
                <a:ea typeface="DejaVu Sans" panose="020B0603030804020204"/>
              </a:rPr>
              <a:t>Закону України «Про запобігання корупції», зобов’язані створити захищені анонімні канали зв’язку (канали онлайн-зв’язку, анонімні гарячі лінії, електронні поштові скриньки та інше), через які викривач може здійснити повідомлення, гарантовано зберігаючи свою анонімність. Вимоги до захисту таких каналів зв’язку визначає Національне агентство.</a:t>
            </a:r>
            <a:endParaRPr lang="uk-UA" sz="2000" b="0" strike="noStrike" spc="-1">
              <a:latin typeface="Arial" panose="020B0604020202020204"/>
            </a:endParaRPr>
          </a:p>
        </p:txBody>
      </p:sp>
      <p:sp>
        <p:nvSpPr>
          <p:cNvPr id="110" name="CustomShape 4"/>
          <p:cNvSpPr/>
          <p:nvPr/>
        </p:nvSpPr>
        <p:spPr>
          <a:xfrm>
            <a:off x="8496000" y="1814760"/>
            <a:ext cx="2949840" cy="6382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800" b="1" strike="noStrike" spc="-1">
                <a:solidFill>
                  <a:srgbClr val="000000"/>
                </a:solidFill>
                <a:latin typeface="Georgia" panose="02040502050405020303"/>
                <a:ea typeface="DejaVu Sans" panose="020B0603030804020204"/>
              </a:rPr>
              <a:t>спеціальні телефонні лінії</a:t>
            </a:r>
            <a:endParaRPr lang="uk-UA" sz="1800" b="0" strike="noStrike" spc="-1">
              <a:latin typeface="Arial" panose="020B0604020202020204"/>
            </a:endParaRPr>
          </a:p>
        </p:txBody>
      </p:sp>
      <p:sp>
        <p:nvSpPr>
          <p:cNvPr id="111" name="CustomShape 5"/>
          <p:cNvSpPr/>
          <p:nvPr/>
        </p:nvSpPr>
        <p:spPr>
          <a:xfrm>
            <a:off x="8280000" y="3399840"/>
            <a:ext cx="2805120" cy="3639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800" b="1" strike="noStrike" spc="-1">
                <a:solidFill>
                  <a:srgbClr val="000000"/>
                </a:solidFill>
                <a:latin typeface="Georgia" panose="02040502050405020303"/>
                <a:ea typeface="DejaVu Sans" panose="020B0603030804020204"/>
              </a:rPr>
              <a:t>офіційні веб-сайти</a:t>
            </a:r>
            <a:endParaRPr lang="uk-UA" sz="1800" b="0" strike="noStrike" spc="-1">
              <a:latin typeface="Arial" panose="020B0604020202020204"/>
            </a:endParaRPr>
          </a:p>
        </p:txBody>
      </p:sp>
      <p:sp>
        <p:nvSpPr>
          <p:cNvPr id="112" name="CustomShape 6"/>
          <p:cNvSpPr/>
          <p:nvPr/>
        </p:nvSpPr>
        <p:spPr>
          <a:xfrm>
            <a:off x="8136000" y="5190480"/>
            <a:ext cx="2949120" cy="6382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800" b="1" strike="noStrike" spc="-1">
                <a:solidFill>
                  <a:srgbClr val="000000"/>
                </a:solidFill>
                <a:latin typeface="Georgia" panose="02040502050405020303"/>
                <a:ea typeface="DejaVu Sans" panose="020B0603030804020204"/>
              </a:rPr>
              <a:t>засоби електронного зв’язку</a:t>
            </a:r>
            <a:endParaRPr lang="uk-UA" sz="1800" b="0" strike="noStrike" spc="-1">
              <a:latin typeface="Arial" panose="020B0604020202020204"/>
            </a:endParaRPr>
          </a:p>
        </p:txBody>
      </p:sp>
      <p:sp>
        <p:nvSpPr>
          <p:cNvPr id="113" name="CustomShape 7"/>
          <p:cNvSpPr/>
          <p:nvPr/>
        </p:nvSpPr>
        <p:spPr>
          <a:xfrm>
            <a:off x="7551000" y="6122520"/>
            <a:ext cx="4458240" cy="5158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just">
              <a:lnSpc>
                <a:spcPct val="100000"/>
              </a:lnSpc>
            </a:pPr>
            <a:r>
              <a:rPr lang="uk-UA" sz="1400" b="0" i="1" strike="noStrike" spc="-1">
                <a:solidFill>
                  <a:srgbClr val="303030"/>
                </a:solidFill>
                <a:latin typeface="Georgia" panose="02040502050405020303"/>
                <a:ea typeface="DejaVu Sans" panose="020B0603030804020204"/>
              </a:rPr>
              <a:t>(</a:t>
            </a:r>
            <a:r>
              <a:rPr lang="uk-UA" sz="1400" b="0" i="1" strike="noStrike" spc="-1">
                <a:solidFill>
                  <a:srgbClr val="000000"/>
                </a:solidFill>
                <a:latin typeface="Georgia" panose="02040502050405020303"/>
                <a:ea typeface="DejaVu Sans" panose="020B0603030804020204"/>
              </a:rPr>
              <a:t>частина четверта статті 53 Закону України </a:t>
            </a:r>
            <a:br>
              <a:rPr lang="uk-UA" sz="1400" b="0" i="1" strike="noStrike" spc="-1">
                <a:solidFill>
                  <a:srgbClr val="000000"/>
                </a:solidFill>
                <a:latin typeface="Georgia" panose="02040502050405020303"/>
                <a:ea typeface="DejaVu Sans" panose="020B0603030804020204"/>
              </a:rPr>
            </a:br>
            <a:r>
              <a:rPr lang="uk-UA" sz="1400" b="0" i="1" strike="noStrike" spc="-1">
                <a:solidFill>
                  <a:srgbClr val="000000"/>
                </a:solidFill>
                <a:latin typeface="Georgia" panose="02040502050405020303"/>
                <a:ea typeface="DejaVu Sans" panose="020B0603030804020204"/>
              </a:rPr>
              <a:t>«Про запобігання корупції»</a:t>
            </a:r>
            <a:r>
              <a:rPr lang="uk-UA" sz="1400" b="0" i="1" strike="noStrike" spc="-1">
                <a:solidFill>
                  <a:srgbClr val="303030"/>
                </a:solidFill>
                <a:latin typeface="Georgia" panose="02040502050405020303"/>
                <a:ea typeface="DejaVu Sans" panose="020B0603030804020204"/>
              </a:rPr>
              <a:t>)</a:t>
            </a:r>
            <a:endParaRPr lang="uk-UA" sz="1400" b="0" strike="noStrike" spc="-1">
              <a:latin typeface="Arial" panose="020B0604020202020204"/>
            </a:endParaRPr>
          </a:p>
        </p:txBody>
      </p:sp>
      <p:pic>
        <p:nvPicPr>
          <p:cNvPr id="114" name="Рисунок 26"/>
          <p:cNvPicPr/>
          <p:nvPr/>
        </p:nvPicPr>
        <p:blipFill>
          <a:blip r:embed="rId2"/>
          <a:stretch>
            <a:fillRect/>
          </a:stretch>
        </p:blipFill>
        <p:spPr>
          <a:xfrm>
            <a:off x="11203200" y="2309400"/>
            <a:ext cx="745920" cy="670320"/>
          </a:xfrm>
          <a:prstGeom prst="rect">
            <a:avLst/>
          </a:prstGeom>
          <a:ln>
            <a:noFill/>
          </a:ln>
        </p:spPr>
      </p:pic>
      <p:pic>
        <p:nvPicPr>
          <p:cNvPr id="115" name="Рисунок 27"/>
          <p:cNvPicPr/>
          <p:nvPr/>
        </p:nvPicPr>
        <p:blipFill>
          <a:blip r:embed="rId2"/>
          <a:stretch>
            <a:fillRect/>
          </a:stretch>
        </p:blipFill>
        <p:spPr>
          <a:xfrm>
            <a:off x="11203200" y="3862800"/>
            <a:ext cx="745920" cy="670320"/>
          </a:xfrm>
          <a:prstGeom prst="rect">
            <a:avLst/>
          </a:prstGeom>
          <a:ln>
            <a:noFill/>
          </a:ln>
        </p:spPr>
      </p:pic>
      <p:pic>
        <p:nvPicPr>
          <p:cNvPr id="116" name="Рисунок 28"/>
          <p:cNvPicPr/>
          <p:nvPr/>
        </p:nvPicPr>
        <p:blipFill>
          <a:blip r:embed="rId2"/>
          <a:stretch>
            <a:fillRect/>
          </a:stretch>
        </p:blipFill>
        <p:spPr>
          <a:xfrm>
            <a:off x="11263320" y="5448960"/>
            <a:ext cx="745920" cy="670320"/>
          </a:xfrm>
          <a:prstGeom prst="rect">
            <a:avLst/>
          </a:prstGeom>
          <a:ln>
            <a:noFill/>
          </a:ln>
        </p:spPr>
      </p:pic>
      <p:pic>
        <p:nvPicPr>
          <p:cNvPr id="117" name="Рисунок 7"/>
          <p:cNvPicPr/>
          <p:nvPr/>
        </p:nvPicPr>
        <p:blipFill>
          <a:blip r:embed="rId3"/>
          <a:stretch>
            <a:fillRect/>
          </a:stretch>
        </p:blipFill>
        <p:spPr>
          <a:xfrm>
            <a:off x="7704000" y="144000"/>
            <a:ext cx="1964520" cy="1365120"/>
          </a:xfrm>
          <a:prstGeom prst="rect">
            <a:avLst/>
          </a:prstGeom>
          <a:ln>
            <a:noFill/>
          </a:ln>
        </p:spPr>
      </p:pic>
      <p:sp>
        <p:nvSpPr>
          <p:cNvPr id="118" name="CustomShape 8"/>
          <p:cNvSpPr/>
          <p:nvPr/>
        </p:nvSpPr>
        <p:spPr>
          <a:xfrm>
            <a:off x="213120" y="1512000"/>
            <a:ext cx="2520000" cy="300600"/>
          </a:xfrm>
          <a:prstGeom prst="rect">
            <a:avLst/>
          </a:prstGeom>
          <a:noFill/>
          <a:ln>
            <a:noFill/>
          </a:ln>
        </p:spPr>
        <p:style>
          <a:lnRef idx="0">
            <a:srgbClr val="FFFFFF"/>
          </a:lnRef>
          <a:fillRef idx="0">
            <a:srgbClr val="FFFFFF"/>
          </a:fillRef>
          <a:effectRef idx="0">
            <a:srgbClr val="FFFFFF"/>
          </a:effectRef>
          <a:fontRef idx="minor"/>
        </p:style>
      </p:sp>
      <p:pic>
        <p:nvPicPr>
          <p:cNvPr id="119" name="Рисунок 33"/>
          <p:cNvPicPr/>
          <p:nvPr/>
        </p:nvPicPr>
        <p:blipFill>
          <a:blip r:embed="rId4"/>
          <a:stretch>
            <a:fillRect/>
          </a:stretch>
        </p:blipFill>
        <p:spPr>
          <a:xfrm>
            <a:off x="6048000" y="2624400"/>
            <a:ext cx="2230200" cy="1980720"/>
          </a:xfrm>
          <a:prstGeom prst="rect">
            <a:avLst/>
          </a:prstGeom>
          <a:ln>
            <a:noFill/>
          </a:ln>
        </p:spPr>
      </p:pic>
      <p:sp>
        <p:nvSpPr>
          <p:cNvPr id="120" name="CustomShape 9"/>
          <p:cNvSpPr/>
          <p:nvPr/>
        </p:nvSpPr>
        <p:spPr>
          <a:xfrm rot="20873400">
            <a:off x="5988600" y="2850840"/>
            <a:ext cx="735480" cy="7750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spAutoFit/>
          </a:bodyPr>
          <a:p>
            <a:pPr algn="ctr">
              <a:lnSpc>
                <a:spcPct val="100000"/>
              </a:lnSpc>
            </a:pPr>
            <a:r>
              <a:rPr lang="uk-UA" sz="900" b="1" strike="noStrike" spc="-1">
                <a:solidFill>
                  <a:srgbClr val="FFFF00"/>
                </a:solidFill>
                <a:latin typeface="Calibri" panose="020F0502020204030204"/>
                <a:ea typeface="DejaVu Sans" panose="020B0603030804020204"/>
              </a:rPr>
              <a:t>Повідом про корупцію</a:t>
            </a:r>
            <a:endParaRPr lang="uk-UA" sz="900" b="0" strike="noStrike" spc="-1">
              <a:latin typeface="Arial" panose="020B0604020202020204"/>
            </a:endParaRPr>
          </a:p>
          <a:p>
            <a:pPr algn="ctr">
              <a:lnSpc>
                <a:spcPct val="100000"/>
              </a:lnSpc>
            </a:pPr>
            <a:endParaRPr lang="uk-UA" sz="900" b="0" strike="noStrike" spc="-1">
              <a:latin typeface="Arial" panose="020B0604020202020204"/>
            </a:endParaRPr>
          </a:p>
        </p:txBody>
      </p:sp>
      <p:pic>
        <p:nvPicPr>
          <p:cNvPr id="121" name="Рисунок 1"/>
          <p:cNvPicPr/>
          <p:nvPr/>
        </p:nvPicPr>
        <p:blipFill>
          <a:blip r:embed="rId5"/>
          <a:stretch>
            <a:fillRect/>
          </a:stretch>
        </p:blipFill>
        <p:spPr>
          <a:xfrm>
            <a:off x="6516360" y="1142640"/>
            <a:ext cx="1688760" cy="1688760"/>
          </a:xfrm>
          <a:prstGeom prst="rect">
            <a:avLst/>
          </a:prstGeom>
          <a:ln>
            <a:noFill/>
          </a:ln>
        </p:spPr>
      </p:pic>
      <p:sp>
        <p:nvSpPr>
          <p:cNvPr id="122" name="CustomShape 10"/>
          <p:cNvSpPr/>
          <p:nvPr/>
        </p:nvSpPr>
        <p:spPr>
          <a:xfrm>
            <a:off x="10584000" y="288000"/>
            <a:ext cx="143712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pic>
        <p:nvPicPr>
          <p:cNvPr id="123" name="Picture 122"/>
          <p:cNvPicPr/>
          <p:nvPr/>
        </p:nvPicPr>
        <p:blipFill>
          <a:blip r:embed="rId6"/>
          <a:stretch>
            <a:fillRect/>
          </a:stretch>
        </p:blipFill>
        <p:spPr>
          <a:xfrm>
            <a:off x="9576360" y="205200"/>
            <a:ext cx="951480" cy="730800"/>
          </a:xfrm>
          <a:prstGeom prst="rect">
            <a:avLst/>
          </a:prstGeom>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414720" y="1536120"/>
            <a:ext cx="11359800" cy="4551480"/>
          </a:xfrm>
          <a:prstGeom prst="rect">
            <a:avLst/>
          </a:prstGeom>
          <a:noFill/>
          <a:ln>
            <a:noFill/>
          </a:ln>
        </p:spPr>
        <p:style>
          <a:lnRef idx="0">
            <a:srgbClr val="FFFFFF"/>
          </a:lnRef>
          <a:fillRef idx="0">
            <a:srgbClr val="FFFFFF"/>
          </a:fillRef>
          <a:effectRef idx="0">
            <a:srgbClr val="FFFFFF"/>
          </a:effectRef>
          <a:fontRef idx="minor"/>
        </p:style>
      </p:sp>
      <p:sp>
        <p:nvSpPr>
          <p:cNvPr id="125" name="CustomShape 2"/>
          <p:cNvSpPr/>
          <p:nvPr/>
        </p:nvSpPr>
        <p:spPr>
          <a:xfrm>
            <a:off x="285480" y="160560"/>
            <a:ext cx="7028640" cy="682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rgbClr val="FFFFFF"/>
          </a:lnRef>
          <a:fillRef idx="0">
            <a:srgbClr val="FFFFFF"/>
          </a:fillRef>
          <a:effectRef idx="0">
            <a:srgbClr val="FFFFFF"/>
          </a:effectRef>
          <a:fontRef idx="minor"/>
        </p:style>
      </p:sp>
      <p:sp>
        <p:nvSpPr>
          <p:cNvPr id="126" name="CustomShape 3"/>
          <p:cNvSpPr/>
          <p:nvPr/>
        </p:nvSpPr>
        <p:spPr>
          <a:xfrm>
            <a:off x="360000" y="724320"/>
            <a:ext cx="11517480" cy="5825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rgbClr val="FFFFFF"/>
          </a:lnRef>
          <a:fillRef idx="0">
            <a:srgbClr val="FFFFFF"/>
          </a:fillRef>
          <a:effectRef idx="0">
            <a:srgbClr val="FFFFFF"/>
          </a:effectRef>
          <a:fontRef idx="minor"/>
        </p:style>
        <p:txBody>
          <a:bodyPr lIns="90000" tIns="91440" rIns="90000" bIns="91440">
            <a:noAutofit/>
          </a:bodyPr>
          <a:p>
            <a:pPr algn="just">
              <a:lnSpc>
                <a:spcPct val="100000"/>
              </a:lnSpc>
            </a:pPr>
            <a:r>
              <a:rPr lang="uk-UA" sz="2400" b="1" strike="noStrike" spc="-1">
                <a:solidFill>
                  <a:srgbClr val="000000"/>
                </a:solidFill>
                <a:latin typeface="Arial" panose="020B0604020202020204"/>
                <a:ea typeface="DejaVu Sans" panose="020B0603030804020204"/>
              </a:rPr>
              <a:t>    </a:t>
            </a:r>
            <a:endParaRPr lang="uk-UA" sz="2400" b="0" strike="noStrike" spc="-1">
              <a:latin typeface="Arial" panose="020B0604020202020204"/>
            </a:endParaRPr>
          </a:p>
          <a:p>
            <a:pPr algn="just">
              <a:lnSpc>
                <a:spcPct val="100000"/>
              </a:lnSpc>
            </a:pPr>
            <a:r>
              <a:rPr lang="uk-UA" sz="1500" b="1" strike="noStrike" spc="-1">
                <a:solidFill>
                  <a:srgbClr val="000000"/>
                </a:solidFill>
                <a:latin typeface="Georgia" panose="02040502050405020303"/>
                <a:ea typeface="DejaVu Sans" panose="020B0603030804020204"/>
              </a:rPr>
              <a:t>    </a:t>
            </a:r>
            <a:r>
              <a:rPr lang="uk-UA" sz="2000" b="1" strike="noStrike" spc="-1">
                <a:solidFill>
                  <a:srgbClr val="000000"/>
                </a:solidFill>
                <a:latin typeface="Georgia" panose="02040502050405020303"/>
                <a:ea typeface="DejaVu Sans" panose="020B0603030804020204"/>
              </a:rPr>
              <a:t>Внутрішні канали повідомлення </a:t>
            </a:r>
            <a:r>
              <a:rPr lang="uk-UA" sz="2000" b="0" strike="noStrike" spc="-1">
                <a:solidFill>
                  <a:srgbClr val="000000"/>
                </a:solidFill>
                <a:latin typeface="Georgia" panose="02040502050405020303"/>
                <a:ea typeface="DejaVu Sans" panose="020B0603030804020204"/>
              </a:rPr>
              <a:t>– способи захищеного та анонімного повідомлення інформації, яка повідомляється викривачем керівнику або уповноваженому підрозділу (особі) органу або юридичної особи, у яких викривач працює, проходить службу чи навчання або на замовлення яких виконує роботу;</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1500" b="1" strike="noStrike" spc="-1">
                <a:solidFill>
                  <a:srgbClr val="000000"/>
                </a:solidFill>
                <a:latin typeface="Georgia" panose="02040502050405020303"/>
                <a:ea typeface="DejaVu Sans" panose="020B0603030804020204"/>
              </a:rPr>
              <a:t>   </a:t>
            </a:r>
            <a:r>
              <a:rPr lang="uk-UA" sz="2000" b="1" strike="noStrike" spc="-1">
                <a:solidFill>
                  <a:srgbClr val="000000"/>
                </a:solidFill>
                <a:latin typeface="Georgia" panose="02040502050405020303"/>
                <a:ea typeface="DejaVu Sans" panose="020B0603030804020204"/>
              </a:rPr>
              <a:t> Зовнішні канали повідомлення </a:t>
            </a:r>
            <a:r>
              <a:rPr lang="uk-UA" sz="2000" b="0" strike="noStrike" spc="-1">
                <a:solidFill>
                  <a:srgbClr val="000000"/>
                </a:solidFill>
                <a:latin typeface="Georgia" panose="02040502050405020303"/>
                <a:ea typeface="DejaVu Sans" panose="020B0603030804020204"/>
              </a:rPr>
              <a:t>– шляхи повідомлення інформації викривачем через фізичних чи юридичних осіб, у тому числі через засоби масової інформації, журналістів, громадські об'єднання, професійні спілки;</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1500" b="1" strike="noStrike" spc="-1">
                <a:solidFill>
                  <a:srgbClr val="000000"/>
                </a:solidFill>
                <a:latin typeface="Georgia" panose="02040502050405020303"/>
                <a:ea typeface="DejaVu Sans" panose="020B0603030804020204"/>
              </a:rPr>
              <a:t>    </a:t>
            </a:r>
            <a:r>
              <a:rPr lang="uk-UA" sz="2000" b="1" strike="noStrike" spc="-1">
                <a:solidFill>
                  <a:srgbClr val="000000"/>
                </a:solidFill>
                <a:latin typeface="Georgia" panose="02040502050405020303"/>
                <a:ea typeface="DejaVu Sans" panose="020B0603030804020204"/>
              </a:rPr>
              <a:t>Регулярні канали повідомлення </a:t>
            </a:r>
            <a:r>
              <a:rPr lang="uk-UA" sz="2000" b="0" strike="noStrike" spc="-1">
                <a:solidFill>
                  <a:srgbClr val="000000"/>
                </a:solidFill>
                <a:latin typeface="Georgia" panose="02040502050405020303"/>
                <a:ea typeface="DejaVu Sans" panose="020B0603030804020204"/>
              </a:rPr>
              <a:t>– шляхи захищеного та анонімного повідомлення інформації викривачем НАЗК, іншому суб'єкту владних повноважень, до компетенції якого належить розгляд та прийняття рішень з питань, щодо яких розкривається відповідна інформація. Регулярні канали обов'язково створюються спеціально уповноваженими суб'єктами у сфері протидії корупції, органами досудового розслідування, органами, відповідальними за здійснення контролю за дотриманням законів у відповідних сферах, іншими державними органами, установами, організаціями.</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1800" b="0" i="1" strike="noStrike" spc="-1">
                <a:solidFill>
                  <a:srgbClr val="000000"/>
                </a:solidFill>
                <a:latin typeface="Georgia" panose="02040502050405020303"/>
                <a:ea typeface="DejaVu Sans" panose="020B0603030804020204"/>
              </a:rPr>
              <a:t>(Частина перша статті 1 Закону України «Про запобігання корупції»)</a:t>
            </a:r>
            <a:endParaRPr lang="uk-UA" sz="1800" b="0" strike="noStrike" spc="-1">
              <a:latin typeface="Arial" panose="020B0604020202020204"/>
            </a:endParaRPr>
          </a:p>
          <a:p>
            <a:pPr algn="just">
              <a:lnSpc>
                <a:spcPct val="100000"/>
              </a:lnSpc>
            </a:pPr>
            <a:endParaRPr lang="uk-UA" sz="1800" b="0" strike="noStrike" spc="-1">
              <a:latin typeface="Arial" panose="020B0604020202020204"/>
            </a:endParaRPr>
          </a:p>
        </p:txBody>
      </p:sp>
      <p:sp>
        <p:nvSpPr>
          <p:cNvPr id="127" name="CustomShape 4"/>
          <p:cNvSpPr/>
          <p:nvPr/>
        </p:nvSpPr>
        <p:spPr>
          <a:xfrm>
            <a:off x="72000" y="144000"/>
            <a:ext cx="8493480" cy="717480"/>
          </a:xfrm>
          <a:prstGeom prst="rect">
            <a:avLst/>
          </a:prstGeom>
          <a:solidFill>
            <a:srgbClr val="729FCF"/>
          </a:solidFill>
          <a:ln w="12600">
            <a:solidFill>
              <a:srgbClr val="2A6099"/>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Які канали для повідомлень?</a:t>
            </a:r>
            <a:endParaRPr lang="uk-UA" sz="4000" b="0" strike="noStrike" spc="-1">
              <a:latin typeface="Arial" panose="020B0604020202020204"/>
            </a:endParaRPr>
          </a:p>
        </p:txBody>
      </p:sp>
      <p:sp>
        <p:nvSpPr>
          <p:cNvPr id="128" name="CustomShape 5"/>
          <p:cNvSpPr/>
          <p:nvPr/>
        </p:nvSpPr>
        <p:spPr>
          <a:xfrm>
            <a:off x="10656000" y="216000"/>
            <a:ext cx="143748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pic>
        <p:nvPicPr>
          <p:cNvPr id="129" name="Picture 128"/>
          <p:cNvPicPr/>
          <p:nvPr/>
        </p:nvPicPr>
        <p:blipFill>
          <a:blip r:embed="rId1"/>
          <a:stretch>
            <a:fillRect/>
          </a:stretch>
        </p:blipFill>
        <p:spPr>
          <a:xfrm>
            <a:off x="9576360" y="205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Рисунок 9"/>
          <p:cNvPicPr/>
          <p:nvPr/>
        </p:nvPicPr>
        <p:blipFill>
          <a:blip r:embed="rId1"/>
          <a:stretch>
            <a:fillRect/>
          </a:stretch>
        </p:blipFill>
        <p:spPr>
          <a:xfrm>
            <a:off x="9504000" y="3744000"/>
            <a:ext cx="1509480" cy="2299320"/>
          </a:xfrm>
          <a:prstGeom prst="rect">
            <a:avLst/>
          </a:prstGeom>
          <a:ln>
            <a:noFill/>
          </a:ln>
        </p:spPr>
      </p:pic>
      <p:pic>
        <p:nvPicPr>
          <p:cNvPr id="131" name="Рисунок 12"/>
          <p:cNvPicPr/>
          <p:nvPr/>
        </p:nvPicPr>
        <p:blipFill>
          <a:blip r:embed="rId2"/>
          <a:stretch>
            <a:fillRect/>
          </a:stretch>
        </p:blipFill>
        <p:spPr>
          <a:xfrm>
            <a:off x="9873000" y="1616400"/>
            <a:ext cx="1572480" cy="1621080"/>
          </a:xfrm>
          <a:prstGeom prst="rect">
            <a:avLst/>
          </a:prstGeom>
          <a:ln>
            <a:noFill/>
          </a:ln>
        </p:spPr>
      </p:pic>
      <p:pic>
        <p:nvPicPr>
          <p:cNvPr id="132" name="Рисунок 15"/>
          <p:cNvPicPr/>
          <p:nvPr/>
        </p:nvPicPr>
        <p:blipFill>
          <a:blip r:embed="rId3"/>
          <a:stretch>
            <a:fillRect/>
          </a:stretch>
        </p:blipFill>
        <p:spPr>
          <a:xfrm>
            <a:off x="11160000" y="5122440"/>
            <a:ext cx="947160" cy="851040"/>
          </a:xfrm>
          <a:prstGeom prst="rect">
            <a:avLst/>
          </a:prstGeom>
          <a:ln>
            <a:noFill/>
          </a:ln>
        </p:spPr>
      </p:pic>
      <p:sp>
        <p:nvSpPr>
          <p:cNvPr id="133" name="CustomShape 1"/>
          <p:cNvSpPr/>
          <p:nvPr/>
        </p:nvSpPr>
        <p:spPr>
          <a:xfrm>
            <a:off x="72000" y="144000"/>
            <a:ext cx="8493480" cy="717480"/>
          </a:xfrm>
          <a:prstGeom prst="rect">
            <a:avLst/>
          </a:prstGeom>
          <a:solidFill>
            <a:srgbClr val="729FCF"/>
          </a:solidFill>
          <a:ln w="12600">
            <a:solidFill>
              <a:srgbClr val="2A6099"/>
            </a:solidFill>
            <a:miter/>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90000"/>
              </a:lnSpc>
            </a:pPr>
            <a:r>
              <a:rPr lang="uk-UA" sz="4000" b="1" strike="noStrike" spc="-1">
                <a:solidFill>
                  <a:srgbClr val="000000"/>
                </a:solidFill>
                <a:latin typeface="Georgia" panose="02040502050405020303"/>
                <a:ea typeface="DejaVu Sans" panose="020B0603030804020204"/>
              </a:rPr>
              <a:t>Гарантії захисту викривачів</a:t>
            </a:r>
            <a:endParaRPr lang="uk-UA" sz="4000" b="0" strike="noStrike" spc="-1">
              <a:latin typeface="Arial" panose="020B0604020202020204"/>
            </a:endParaRPr>
          </a:p>
        </p:txBody>
      </p:sp>
      <p:sp>
        <p:nvSpPr>
          <p:cNvPr id="134" name="CustomShape 2"/>
          <p:cNvSpPr/>
          <p:nvPr/>
        </p:nvSpPr>
        <p:spPr>
          <a:xfrm>
            <a:off x="10656000" y="288000"/>
            <a:ext cx="1437480" cy="698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sp>
        <p:nvSpPr>
          <p:cNvPr id="135" name="CustomShape 3"/>
          <p:cNvSpPr/>
          <p:nvPr/>
        </p:nvSpPr>
        <p:spPr>
          <a:xfrm>
            <a:off x="216000" y="1152000"/>
            <a:ext cx="9141480" cy="554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rgbClr val="FFFFFF"/>
          </a:lnRef>
          <a:fillRef idx="0">
            <a:srgbClr val="FFFFFF"/>
          </a:fillRef>
          <a:effectRef idx="0">
            <a:srgbClr val="FFFFFF"/>
          </a:effectRef>
          <a:fontRef idx="minor"/>
        </p:style>
        <p:txBody>
          <a:bodyPr lIns="90000" tIns="91440" rIns="90000" bIns="91440">
            <a:noAutofit/>
          </a:bodyPr>
          <a:p>
            <a:pPr algn="just">
              <a:lnSpc>
                <a:spcPct val="100000"/>
              </a:lnSpc>
            </a:pPr>
            <a:r>
              <a:rPr lang="uk-UA" sz="2000" b="0" strike="noStrike" spc="-1">
                <a:solidFill>
                  <a:srgbClr val="000000"/>
                </a:solidFill>
                <a:latin typeface="Georgia" panose="02040502050405020303"/>
                <a:ea typeface="DejaVu Sans" panose="020B0603030804020204"/>
              </a:rPr>
              <a:t>	Інформація про викривача може бути розголошена лише за його згодою, крім випадків, встановлених законом </a:t>
            </a:r>
            <a:r>
              <a:rPr lang="uk-UA" sz="2000" b="0" i="1" strike="noStrike" spc="-1">
                <a:solidFill>
                  <a:srgbClr val="303030"/>
                </a:solidFill>
                <a:latin typeface="Georgia" panose="02040502050405020303"/>
                <a:ea typeface="DejaVu Sans" panose="020B0603030804020204"/>
              </a:rPr>
              <a:t>(</a:t>
            </a:r>
            <a:r>
              <a:rPr lang="uk-UA" sz="2000" b="0" i="1" strike="noStrike" spc="-1">
                <a:solidFill>
                  <a:srgbClr val="000000"/>
                </a:solidFill>
                <a:latin typeface="Georgia" panose="02040502050405020303"/>
                <a:ea typeface="DejaVu Sans" panose="020B0603030804020204"/>
              </a:rPr>
              <a:t>частина третя статті 53 Закону України «Про запобігання корупції»</a:t>
            </a:r>
            <a:r>
              <a:rPr lang="uk-UA" sz="2000" b="0" i="1" strike="noStrike" spc="-1">
                <a:solidFill>
                  <a:srgbClr val="303030"/>
                </a:solidFill>
                <a:latin typeface="Georgia" panose="02040502050405020303"/>
                <a:ea typeface="DejaVu Sans" panose="020B0603030804020204"/>
              </a:rPr>
              <a:t>).</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strike="noStrike" spc="-1">
                <a:solidFill>
                  <a:srgbClr val="000000"/>
                </a:solidFill>
                <a:latin typeface="Georgia" panose="02040502050405020303"/>
                <a:ea typeface="Noto Sans CJK SC Regular"/>
              </a:rPr>
              <a:t>	За наявності загрози життю, житлу, здоров’ю та майну викривачів, їх близьких осіб у зв’язку із здійсненим повідомленням про можливі факти корупційних або пов’язаних з корупцією правопорушень, інших порушень З</a:t>
            </a:r>
            <a:r>
              <a:rPr lang="uk-UA" sz="2000" b="0" strike="noStrike" spc="-1">
                <a:solidFill>
                  <a:srgbClr val="000000"/>
                </a:solidFill>
                <a:latin typeface="Georgia" panose="02040502050405020303"/>
                <a:ea typeface="DejaVu Sans" panose="020B0603030804020204"/>
              </a:rPr>
              <a:t>акону України «Про запобігання корупції» правоохоронними органами до них можуть бути застосовані правові, організаційно-технічні та інші спрямовані на захист від протиправних посягань заходи, передбачені Законом України "Про забезпечення безпеки осіб, які беруть участь у кримінальному судочинстві" </a:t>
            </a:r>
            <a:r>
              <a:rPr lang="uk-UA" sz="2000" b="0" i="1" strike="noStrike" spc="-1">
                <a:solidFill>
                  <a:srgbClr val="000000"/>
                </a:solidFill>
                <a:latin typeface="Georgia" panose="02040502050405020303"/>
                <a:ea typeface="DejaVu Sans" panose="020B0603030804020204"/>
              </a:rPr>
              <a:t>(частина друга статті 53 Закону України «Про запобігання корупції»).</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r>
              <a:rPr lang="uk-UA" sz="2000" b="0" i="1" strike="noStrike" spc="-1">
                <a:solidFill>
                  <a:srgbClr val="000000"/>
                </a:solidFill>
                <a:latin typeface="Georgia" panose="02040502050405020303"/>
                <a:ea typeface="DejaVu Sans" panose="020B0603030804020204"/>
              </a:rPr>
              <a:t>	</a:t>
            </a:r>
            <a:r>
              <a:rPr lang="uk-UA" sz="2000" b="0" strike="noStrike" spc="-1">
                <a:solidFill>
                  <a:srgbClr val="000000"/>
                </a:solidFill>
                <a:latin typeface="Georgia" panose="02040502050405020303"/>
                <a:ea typeface="DejaVu Sans" panose="020B0603030804020204"/>
              </a:rPr>
              <a:t>Права та гарантії захисту викривачів поширюються на близьких осіб викривача</a:t>
            </a:r>
            <a:r>
              <a:rPr lang="uk-UA" sz="2000" b="0" i="1" strike="noStrike" spc="-1">
                <a:solidFill>
                  <a:srgbClr val="000000"/>
                </a:solidFill>
                <a:latin typeface="Georgia" panose="02040502050405020303"/>
                <a:ea typeface="DejaVu Sans" panose="020B0603030804020204"/>
              </a:rPr>
              <a:t> (частина третя статті 53 </a:t>
            </a:r>
            <a:r>
              <a:rPr lang="uk-UA" sz="2000" b="0" i="1" strike="noStrike" spc="-1" baseline="33000">
                <a:solidFill>
                  <a:srgbClr val="000000"/>
                </a:solidFill>
                <a:latin typeface="Georgia" panose="02040502050405020303"/>
                <a:ea typeface="DejaVu Sans" panose="020B0603030804020204"/>
              </a:rPr>
              <a:t>3</a:t>
            </a:r>
            <a:r>
              <a:rPr lang="uk-UA" sz="2000" b="0" i="1" strike="noStrike" spc="-1">
                <a:solidFill>
                  <a:srgbClr val="000000"/>
                </a:solidFill>
                <a:latin typeface="Georgia" panose="02040502050405020303"/>
                <a:ea typeface="DejaVu Sans" panose="020B0603030804020204"/>
              </a:rPr>
              <a:t> Закону України «Про запобігання корупції»).</a:t>
            </a: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gn="just">
              <a:lnSpc>
                <a:spcPct val="100000"/>
              </a:lnSpc>
            </a:pP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nSpc>
                <a:spcPct val="100000"/>
              </a:lnSpc>
            </a:pPr>
            <a:endParaRPr lang="uk-UA" sz="2000" b="0" strike="noStrike" spc="-1">
              <a:latin typeface="Arial" panose="020B0604020202020204"/>
            </a:endParaRPr>
          </a:p>
        </p:txBody>
      </p:sp>
      <p:pic>
        <p:nvPicPr>
          <p:cNvPr id="136" name="Picture 135"/>
          <p:cNvPicPr/>
          <p:nvPr/>
        </p:nvPicPr>
        <p:blipFill>
          <a:blip r:embed="rId4"/>
          <a:stretch>
            <a:fillRect/>
          </a:stretch>
        </p:blipFill>
        <p:spPr>
          <a:xfrm>
            <a:off x="9576360" y="20520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144000" y="318960"/>
            <a:ext cx="9870120" cy="70380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rmAutofit fontScale="44000"/>
          </a:bodyPr>
          <a:p>
            <a:pPr algn="ctr">
              <a:lnSpc>
                <a:spcPct val="90000"/>
              </a:lnSpc>
              <a:spcBef>
                <a:spcPts val="1000"/>
              </a:spcBef>
            </a:pPr>
            <a:r>
              <a:rPr lang="uk-UA" sz="4000" b="1" strike="noStrike" spc="-1">
                <a:solidFill>
                  <a:srgbClr val="000000"/>
                </a:solidFill>
                <a:latin typeface="Georgia" panose="02040502050405020303"/>
                <a:ea typeface="DejaVu Sans" panose="020B0603030804020204"/>
              </a:rPr>
              <a:t>Гарантії у сфері захисту трудових прав</a:t>
            </a:r>
            <a:endParaRPr lang="uk-UA" sz="4000" b="0" strike="noStrike" spc="-1">
              <a:latin typeface="Arial" panose="020B0604020202020204"/>
            </a:endParaRPr>
          </a:p>
        </p:txBody>
      </p:sp>
      <p:sp>
        <p:nvSpPr>
          <p:cNvPr id="138" name="CustomShape 2"/>
          <p:cNvSpPr/>
          <p:nvPr/>
        </p:nvSpPr>
        <p:spPr>
          <a:xfrm>
            <a:off x="288000" y="1121760"/>
            <a:ext cx="11463120" cy="52725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ctr">
              <a:lnSpc>
                <a:spcPct val="100000"/>
              </a:lnSpc>
            </a:pPr>
            <a:r>
              <a:rPr lang="uk-UA" sz="2400" b="1" strike="noStrike" spc="-1">
                <a:solidFill>
                  <a:srgbClr val="000000"/>
                </a:solidFill>
                <a:latin typeface="Georgia" panose="02040502050405020303"/>
                <a:ea typeface="DejaVu Sans" panose="020B0603030804020204"/>
              </a:rPr>
              <a:t>Особа або член її сім’ї у зв’язку з повідомленням нею про порушення вимог Закону України «Про запобігання корупції» </a:t>
            </a:r>
            <a:endParaRPr lang="uk-UA" sz="2400" b="0" strike="noStrike" spc="-1">
              <a:latin typeface="Arial" panose="020B0604020202020204"/>
            </a:endParaRPr>
          </a:p>
          <a:p>
            <a:pPr algn="ctr">
              <a:lnSpc>
                <a:spcPct val="100000"/>
              </a:lnSpc>
            </a:pPr>
            <a:r>
              <a:rPr lang="uk-UA" sz="2400" b="1" strike="noStrike" spc="-1">
                <a:solidFill>
                  <a:srgbClr val="000000"/>
                </a:solidFill>
                <a:latin typeface="Georgia" panose="02040502050405020303"/>
                <a:ea typeface="DejaVu Sans" panose="020B0603030804020204"/>
              </a:rPr>
              <a:t>іншою особою не може бути</a:t>
            </a:r>
            <a:r>
              <a:rPr lang="uk-UA" sz="2400" b="1" strike="noStrike" spc="-1">
                <a:solidFill>
                  <a:srgbClr val="303030"/>
                </a:solidFill>
                <a:latin typeface="Georgia" panose="02040502050405020303"/>
                <a:ea typeface="DejaVu Sans" panose="020B0603030804020204"/>
              </a:rPr>
              <a:t>:</a:t>
            </a:r>
            <a:endParaRPr lang="uk-UA" sz="2400" b="0" strike="noStrike" spc="-1">
              <a:latin typeface="Arial" panose="020B0604020202020204"/>
            </a:endParaRPr>
          </a:p>
          <a:p>
            <a:pPr>
              <a:lnSpc>
                <a:spcPct val="100000"/>
              </a:lnSpc>
            </a:pPr>
            <a:r>
              <a:rPr lang="uk-UA" sz="2400" b="0" strike="noStrike" spc="-1">
                <a:solidFill>
                  <a:srgbClr val="303030"/>
                </a:solidFill>
                <a:latin typeface="Arial" panose="020B0604020202020204"/>
                <a:ea typeface="DejaVu Sans" panose="020B0603030804020204"/>
              </a:rPr>
              <a:t>                            </a:t>
            </a:r>
            <a:endParaRPr lang="uk-UA" sz="2400" b="0" strike="noStrike" spc="-1">
              <a:latin typeface="Arial" panose="020B0604020202020204"/>
            </a:endParaRPr>
          </a:p>
          <a:p>
            <a:pPr>
              <a:lnSpc>
                <a:spcPct val="100000"/>
              </a:lnSpc>
            </a:pPr>
            <a:r>
              <a:rPr lang="uk-UA" sz="2400" b="0" strike="noStrike" spc="-1">
                <a:solidFill>
                  <a:srgbClr val="303030"/>
                </a:solidFill>
                <a:latin typeface="Arial" panose="020B0604020202020204"/>
                <a:ea typeface="DejaVu Sans" panose="020B0603030804020204"/>
              </a:rPr>
              <a:t>   	</a:t>
            </a:r>
            <a:r>
              <a:rPr lang="uk-UA" sz="2200" b="0" strike="noStrike" spc="-1">
                <a:solidFill>
                  <a:srgbClr val="303030"/>
                </a:solidFill>
                <a:latin typeface="Arial" panose="020B0604020202020204"/>
                <a:ea typeface="DejaVu Sans" panose="020B0603030804020204"/>
              </a:rPr>
              <a:t>           		                      </a:t>
            </a:r>
            <a:r>
              <a:rPr lang="uk-UA" sz="2000" b="0" strike="noStrike" spc="-1">
                <a:solidFill>
                  <a:srgbClr val="000000"/>
                </a:solidFill>
                <a:latin typeface="Georgia" panose="02040502050405020303"/>
                <a:ea typeface="DejaVu Sans" panose="020B0603030804020204"/>
              </a:rPr>
              <a:t>звільнена чи примушена до звільнення</a:t>
            </a:r>
            <a:r>
              <a:rPr lang="uk-UA" sz="2000" b="0" strike="noStrike" spc="-1">
                <a:solidFill>
                  <a:srgbClr val="303030"/>
                </a:solidFill>
                <a:latin typeface="Georgia" panose="02040502050405020303"/>
                <a:ea typeface="DejaVu Sans" panose="020B0603030804020204"/>
              </a:rPr>
              <a:t>;</a:t>
            </a:r>
            <a:r>
              <a:rPr lang="uk-UA" sz="2000" b="0" strike="noStrike" spc="-1">
                <a:solidFill>
                  <a:srgbClr val="303030"/>
                </a:solidFill>
                <a:latin typeface="Arial" panose="020B0604020202020204"/>
                <a:ea typeface="DejaVu Sans" panose="020B0603030804020204"/>
              </a:rPr>
              <a:t> </a:t>
            </a: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nSpc>
                <a:spcPct val="100000"/>
              </a:lnSpc>
            </a:pPr>
            <a:r>
              <a:rPr lang="uk-UA" sz="2000" b="0" strike="noStrike" spc="-1">
                <a:solidFill>
                  <a:srgbClr val="000000"/>
                </a:solidFill>
                <a:latin typeface="Georgia" panose="02040502050405020303"/>
                <a:ea typeface="DejaVu Sans" panose="020B0603030804020204"/>
              </a:rPr>
              <a:t>                                                         притягнута до дисциплінарної відповідальності</a:t>
            </a:r>
            <a:r>
              <a:rPr lang="uk-UA" sz="2000" b="0" strike="noStrike" spc="-1">
                <a:solidFill>
                  <a:srgbClr val="303030"/>
                </a:solidFill>
                <a:latin typeface="Georgia" panose="02040502050405020303"/>
                <a:ea typeface="DejaVu Sans" panose="020B0603030804020204"/>
              </a:rPr>
              <a:t>; </a:t>
            </a: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nSpc>
                <a:spcPct val="100000"/>
              </a:lnSpc>
            </a:pPr>
            <a:r>
              <a:rPr lang="uk-UA" sz="2000" b="0" strike="noStrike" spc="-1">
                <a:solidFill>
                  <a:srgbClr val="000000"/>
                </a:solidFill>
                <a:latin typeface="Georgia" panose="02040502050405020303"/>
                <a:ea typeface="DejaVu Sans" panose="020B0603030804020204"/>
              </a:rPr>
              <a:t>піддана з боку керівника або роботодавця іншим негативним заходам впливу (</a:t>
            </a:r>
            <a:r>
              <a:rPr lang="uk-UA" sz="2000" b="0" u="sng" strike="noStrike" spc="-1">
                <a:solidFill>
                  <a:srgbClr val="000000"/>
                </a:solidFill>
                <a:uFillTx/>
                <a:latin typeface="Georgia" panose="02040502050405020303"/>
                <a:ea typeface="DejaVu Sans" panose="020B0603030804020204"/>
              </a:rPr>
              <a:t>переведення, атестація, зміна умов праці, відмова у призначенні на вищу посаду, зменшення заробітної плати тощо</a:t>
            </a:r>
            <a:r>
              <a:rPr lang="uk-UA" sz="2000" b="0" strike="noStrike" spc="-1">
                <a:solidFill>
                  <a:srgbClr val="000000"/>
                </a:solidFill>
                <a:latin typeface="Georgia" panose="02040502050405020303"/>
                <a:ea typeface="DejaVu Sans" panose="020B0603030804020204"/>
              </a:rPr>
              <a:t>) або загрозі таких заходів. </a:t>
            </a:r>
            <a:r>
              <a:rPr lang="uk-UA" sz="2000" b="0" strike="noStrike" spc="-1">
                <a:solidFill>
                  <a:srgbClr val="303030"/>
                </a:solidFill>
                <a:latin typeface="Georgia" panose="02040502050405020303"/>
                <a:ea typeface="DejaVu Sans" panose="020B0603030804020204"/>
              </a:rPr>
              <a:t> </a:t>
            </a: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nSpc>
                <a:spcPct val="100000"/>
              </a:lnSpc>
            </a:pPr>
            <a:endParaRPr lang="uk-UA" sz="2000" b="0" strike="noStrike" spc="-1">
              <a:latin typeface="Arial" panose="020B0604020202020204"/>
            </a:endParaRPr>
          </a:p>
          <a:p>
            <a:pPr algn="just">
              <a:lnSpc>
                <a:spcPct val="100000"/>
              </a:lnSpc>
            </a:pPr>
            <a:r>
              <a:rPr lang="uk-UA" sz="2000" b="0" i="1" strike="noStrike" spc="-1">
                <a:solidFill>
                  <a:srgbClr val="303030"/>
                </a:solidFill>
                <a:latin typeface="Georgia" panose="02040502050405020303"/>
                <a:ea typeface="DejaVu Sans" panose="020B0603030804020204"/>
              </a:rPr>
              <a:t>(</a:t>
            </a:r>
            <a:r>
              <a:rPr lang="uk-UA" sz="2000" b="0" i="1" strike="noStrike" spc="-1">
                <a:solidFill>
                  <a:srgbClr val="000000"/>
                </a:solidFill>
                <a:latin typeface="Georgia" panose="02040502050405020303"/>
                <a:ea typeface="DejaVu Sans" panose="020B0603030804020204"/>
              </a:rPr>
              <a:t>частина перша статті 53 </a:t>
            </a:r>
            <a:r>
              <a:rPr lang="uk-UA" sz="2000" b="0" i="1" strike="noStrike" spc="-1" baseline="33000">
                <a:solidFill>
                  <a:srgbClr val="000000"/>
                </a:solidFill>
                <a:latin typeface="Georgia" panose="02040502050405020303"/>
                <a:ea typeface="DejaVu Sans" panose="020B0603030804020204"/>
              </a:rPr>
              <a:t>4</a:t>
            </a:r>
            <a:r>
              <a:rPr lang="uk-UA" sz="2000" b="0" i="1" strike="noStrike" spc="-1">
                <a:solidFill>
                  <a:srgbClr val="000000"/>
                </a:solidFill>
                <a:latin typeface="Georgia" panose="02040502050405020303"/>
                <a:ea typeface="DejaVu Sans" panose="020B0603030804020204"/>
              </a:rPr>
              <a:t> Закону України «Про запобігання корупції»</a:t>
            </a:r>
            <a:r>
              <a:rPr lang="uk-UA" sz="2000" b="0" i="1" strike="noStrike" spc="-1">
                <a:solidFill>
                  <a:srgbClr val="303030"/>
                </a:solidFill>
                <a:latin typeface="Georgia" panose="02040502050405020303"/>
                <a:ea typeface="DejaVu Sans" panose="020B0603030804020204"/>
              </a:rPr>
              <a:t>)</a:t>
            </a:r>
            <a:endParaRPr lang="uk-UA" sz="2000" b="0" strike="noStrike" spc="-1">
              <a:latin typeface="Arial" panose="020B0604020202020204"/>
            </a:endParaRPr>
          </a:p>
        </p:txBody>
      </p:sp>
      <p:pic>
        <p:nvPicPr>
          <p:cNvPr id="139" name="Рисунок 5"/>
          <p:cNvPicPr/>
          <p:nvPr/>
        </p:nvPicPr>
        <p:blipFill>
          <a:blip r:embed="rId1"/>
          <a:stretch>
            <a:fillRect/>
          </a:stretch>
        </p:blipFill>
        <p:spPr>
          <a:xfrm>
            <a:off x="1080000" y="2232000"/>
            <a:ext cx="2077200" cy="2077200"/>
          </a:xfrm>
          <a:prstGeom prst="rect">
            <a:avLst/>
          </a:prstGeom>
          <a:ln>
            <a:noFill/>
          </a:ln>
        </p:spPr>
      </p:pic>
      <p:pic>
        <p:nvPicPr>
          <p:cNvPr id="140" name="Рисунок 8"/>
          <p:cNvPicPr/>
          <p:nvPr/>
        </p:nvPicPr>
        <p:blipFill>
          <a:blip r:embed="rId2"/>
          <a:stretch>
            <a:fillRect/>
          </a:stretch>
        </p:blipFill>
        <p:spPr>
          <a:xfrm>
            <a:off x="10038600" y="2352240"/>
            <a:ext cx="1793520" cy="1793520"/>
          </a:xfrm>
          <a:prstGeom prst="rect">
            <a:avLst/>
          </a:prstGeom>
          <a:ln>
            <a:noFill/>
          </a:ln>
        </p:spPr>
      </p:pic>
      <p:sp>
        <p:nvSpPr>
          <p:cNvPr id="141" name="CustomShape 3"/>
          <p:cNvSpPr/>
          <p:nvPr/>
        </p:nvSpPr>
        <p:spPr>
          <a:xfrm>
            <a:off x="10512000" y="3312000"/>
            <a:ext cx="1148040" cy="302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400" b="1" strike="noStrike" spc="-1">
                <a:solidFill>
                  <a:srgbClr val="FF0000"/>
                </a:solidFill>
                <a:latin typeface="Bookman Old Style"/>
                <a:ea typeface="DejaVu Sans" panose="020B0603030804020204"/>
              </a:rPr>
              <a:t>ДОГАНА!</a:t>
            </a:r>
            <a:endParaRPr lang="uk-UA" sz="1400" b="0" strike="noStrike" spc="-1">
              <a:latin typeface="Arial" panose="020B0604020202020204"/>
            </a:endParaRPr>
          </a:p>
        </p:txBody>
      </p:sp>
      <p:sp>
        <p:nvSpPr>
          <p:cNvPr id="142" name="CustomShape 4"/>
          <p:cNvSpPr/>
          <p:nvPr/>
        </p:nvSpPr>
        <p:spPr>
          <a:xfrm>
            <a:off x="10869480" y="216000"/>
            <a:ext cx="1320480" cy="8510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pic>
        <p:nvPicPr>
          <p:cNvPr id="143" name="Picture 142"/>
          <p:cNvPicPr/>
          <p:nvPr/>
        </p:nvPicPr>
        <p:blipFill>
          <a:blip r:embed="rId3"/>
          <a:stretch>
            <a:fillRect/>
          </a:stretch>
        </p:blipFill>
        <p:spPr>
          <a:xfrm>
            <a:off x="10014120" y="336240"/>
            <a:ext cx="951480" cy="73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Объект 3"/>
          <p:cNvPicPr/>
          <p:nvPr/>
        </p:nvPicPr>
        <p:blipFill>
          <a:blip r:embed="rId1"/>
          <a:stretch>
            <a:fillRect/>
          </a:stretch>
        </p:blipFill>
        <p:spPr>
          <a:xfrm>
            <a:off x="3186000" y="1674000"/>
            <a:ext cx="2139840" cy="2139840"/>
          </a:xfrm>
          <a:prstGeom prst="rect">
            <a:avLst/>
          </a:prstGeom>
          <a:ln>
            <a:noFill/>
          </a:ln>
        </p:spPr>
      </p:pic>
      <p:pic>
        <p:nvPicPr>
          <p:cNvPr id="145" name="Рисунок 8"/>
          <p:cNvPicPr/>
          <p:nvPr/>
        </p:nvPicPr>
        <p:blipFill>
          <a:blip r:embed="rId2"/>
          <a:stretch>
            <a:fillRect/>
          </a:stretch>
        </p:blipFill>
        <p:spPr>
          <a:xfrm>
            <a:off x="2808000" y="4596480"/>
            <a:ext cx="2041560" cy="2025360"/>
          </a:xfrm>
          <a:prstGeom prst="rect">
            <a:avLst/>
          </a:prstGeom>
          <a:ln>
            <a:noFill/>
          </a:ln>
        </p:spPr>
      </p:pic>
      <p:sp>
        <p:nvSpPr>
          <p:cNvPr id="146" name="Line 1"/>
          <p:cNvSpPr/>
          <p:nvPr/>
        </p:nvSpPr>
        <p:spPr>
          <a:xfrm>
            <a:off x="3721680" y="4597560"/>
            <a:ext cx="1785960" cy="1669680"/>
          </a:xfrm>
          <a:prstGeom prst="line">
            <a:avLst/>
          </a:prstGeom>
          <a:ln>
            <a:solidFill>
              <a:srgbClr val="C00000"/>
            </a:solidFill>
            <a:round/>
          </a:ln>
        </p:spPr>
        <p:style>
          <a:lnRef idx="3">
            <a:schemeClr val="dk1"/>
          </a:lnRef>
          <a:fillRef idx="0">
            <a:schemeClr val="dk1"/>
          </a:fillRef>
          <a:effectRef idx="2">
            <a:schemeClr val="dk1"/>
          </a:effectRef>
          <a:fontRef idx="minor"/>
        </p:style>
      </p:sp>
      <p:sp>
        <p:nvSpPr>
          <p:cNvPr id="147" name="Line 2"/>
          <p:cNvSpPr/>
          <p:nvPr/>
        </p:nvSpPr>
        <p:spPr>
          <a:xfrm flipH="1">
            <a:off x="3721680" y="4597560"/>
            <a:ext cx="1785960" cy="1669680"/>
          </a:xfrm>
          <a:prstGeom prst="line">
            <a:avLst/>
          </a:prstGeom>
          <a:ln>
            <a:solidFill>
              <a:srgbClr val="C00000"/>
            </a:solidFill>
            <a:round/>
          </a:ln>
        </p:spPr>
        <p:style>
          <a:lnRef idx="3">
            <a:schemeClr val="dk1"/>
          </a:lnRef>
          <a:fillRef idx="0">
            <a:schemeClr val="dk1"/>
          </a:fillRef>
          <a:effectRef idx="2">
            <a:schemeClr val="dk1"/>
          </a:effectRef>
          <a:fontRef idx="minor"/>
        </p:style>
      </p:sp>
      <p:pic>
        <p:nvPicPr>
          <p:cNvPr id="148" name="Рисунок 14"/>
          <p:cNvPicPr/>
          <p:nvPr/>
        </p:nvPicPr>
        <p:blipFill>
          <a:blip r:embed="rId3"/>
          <a:stretch>
            <a:fillRect/>
          </a:stretch>
        </p:blipFill>
        <p:spPr>
          <a:xfrm>
            <a:off x="10267200" y="4392000"/>
            <a:ext cx="1879920" cy="2467440"/>
          </a:xfrm>
          <a:prstGeom prst="rect">
            <a:avLst/>
          </a:prstGeom>
          <a:ln>
            <a:noFill/>
          </a:ln>
        </p:spPr>
      </p:pic>
      <p:sp>
        <p:nvSpPr>
          <p:cNvPr id="149" name="CustomShape 3"/>
          <p:cNvSpPr/>
          <p:nvPr/>
        </p:nvSpPr>
        <p:spPr>
          <a:xfrm>
            <a:off x="10267200" y="3744000"/>
            <a:ext cx="1682640" cy="3945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2000" b="1" strike="noStrike" spc="-1">
                <a:solidFill>
                  <a:srgbClr val="000000"/>
                </a:solidFill>
                <a:latin typeface="Calibri" panose="020F0502020204030204"/>
                <a:ea typeface="DejaVu Sans" panose="020B0603030804020204"/>
              </a:rPr>
              <a:t>Викривач</a:t>
            </a:r>
            <a:endParaRPr lang="uk-UA" sz="2000" b="0" strike="noStrike" spc="-1">
              <a:latin typeface="Arial" panose="020B0604020202020204"/>
            </a:endParaRPr>
          </a:p>
        </p:txBody>
      </p:sp>
      <p:pic>
        <p:nvPicPr>
          <p:cNvPr id="150" name="Рисунок 17"/>
          <p:cNvPicPr/>
          <p:nvPr/>
        </p:nvPicPr>
        <p:blipFill>
          <a:blip r:embed="rId4"/>
          <a:stretch>
            <a:fillRect/>
          </a:stretch>
        </p:blipFill>
        <p:spPr>
          <a:xfrm>
            <a:off x="216000" y="2808000"/>
            <a:ext cx="2422440" cy="2566800"/>
          </a:xfrm>
          <a:prstGeom prst="rect">
            <a:avLst/>
          </a:prstGeom>
          <a:ln>
            <a:noFill/>
          </a:ln>
        </p:spPr>
      </p:pic>
      <p:sp>
        <p:nvSpPr>
          <p:cNvPr id="151" name="CustomShape 4"/>
          <p:cNvSpPr/>
          <p:nvPr/>
        </p:nvSpPr>
        <p:spPr>
          <a:xfrm>
            <a:off x="792000" y="2304000"/>
            <a:ext cx="1293840" cy="302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400" b="1" strike="noStrike" spc="-1">
                <a:solidFill>
                  <a:srgbClr val="000000"/>
                </a:solidFill>
                <a:latin typeface="Calibri" panose="020F0502020204030204"/>
                <a:ea typeface="DejaVu Sans" panose="020B0603030804020204"/>
              </a:rPr>
              <a:t>Викривач</a:t>
            </a:r>
            <a:endParaRPr lang="uk-UA" sz="1400" b="0" strike="noStrike" spc="-1">
              <a:latin typeface="Arial" panose="020B0604020202020204"/>
            </a:endParaRPr>
          </a:p>
        </p:txBody>
      </p:sp>
      <p:sp>
        <p:nvSpPr>
          <p:cNvPr id="152" name="CustomShape 5"/>
          <p:cNvSpPr/>
          <p:nvPr/>
        </p:nvSpPr>
        <p:spPr>
          <a:xfrm>
            <a:off x="2808000" y="4177440"/>
            <a:ext cx="1221840" cy="302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400" b="1" strike="noStrike" spc="-1">
                <a:solidFill>
                  <a:srgbClr val="000000"/>
                </a:solidFill>
                <a:latin typeface="Calibri" panose="020F0502020204030204"/>
                <a:ea typeface="DejaVu Sans" panose="020B0603030804020204"/>
              </a:rPr>
              <a:t>Викривач</a:t>
            </a:r>
            <a:endParaRPr lang="uk-UA" sz="1400" b="0" strike="noStrike" spc="-1">
              <a:latin typeface="Arial" panose="020B0604020202020204"/>
            </a:endParaRPr>
          </a:p>
        </p:txBody>
      </p:sp>
      <p:sp>
        <p:nvSpPr>
          <p:cNvPr id="153" name="CustomShape 6"/>
          <p:cNvSpPr/>
          <p:nvPr/>
        </p:nvSpPr>
        <p:spPr>
          <a:xfrm>
            <a:off x="4248000" y="4183920"/>
            <a:ext cx="1221840" cy="302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400" b="1" strike="noStrike" spc="-1">
                <a:solidFill>
                  <a:srgbClr val="000000"/>
                </a:solidFill>
                <a:latin typeface="Calibri" panose="020F0502020204030204"/>
                <a:ea typeface="DejaVu Sans" panose="020B0603030804020204"/>
              </a:rPr>
              <a:t>Керівник</a:t>
            </a:r>
            <a:endParaRPr lang="uk-UA" sz="1400" b="0" strike="noStrike" spc="-1">
              <a:latin typeface="Arial" panose="020B0604020202020204"/>
            </a:endParaRPr>
          </a:p>
        </p:txBody>
      </p:sp>
      <p:sp>
        <p:nvSpPr>
          <p:cNvPr id="154" name="CustomShape 7"/>
          <p:cNvSpPr/>
          <p:nvPr/>
        </p:nvSpPr>
        <p:spPr>
          <a:xfrm>
            <a:off x="3528000" y="1715040"/>
            <a:ext cx="795960" cy="3639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800" b="1" strike="noStrike" spc="-1">
                <a:solidFill>
                  <a:srgbClr val="000000"/>
                </a:solidFill>
                <a:latin typeface="Calibri" panose="020F0502020204030204"/>
                <a:ea typeface="DejaVu Sans" panose="020B0603030804020204"/>
              </a:rPr>
              <a:t>Суд</a:t>
            </a:r>
            <a:endParaRPr lang="uk-UA" sz="1800" b="0" strike="noStrike" spc="-1">
              <a:latin typeface="Arial" panose="020B0604020202020204"/>
            </a:endParaRPr>
          </a:p>
        </p:txBody>
      </p:sp>
      <p:sp>
        <p:nvSpPr>
          <p:cNvPr id="155" name="CustomShape 8"/>
          <p:cNvSpPr/>
          <p:nvPr/>
        </p:nvSpPr>
        <p:spPr>
          <a:xfrm>
            <a:off x="5472000" y="864000"/>
            <a:ext cx="4793040" cy="60318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gn="just">
              <a:lnSpc>
                <a:spcPct val="100000"/>
              </a:lnSpc>
            </a:pPr>
            <a:r>
              <a:rPr lang="uk-UA" sz="1800" b="1" strike="noStrike" spc="-1">
                <a:solidFill>
                  <a:srgbClr val="000000"/>
                </a:solidFill>
                <a:latin typeface="Georgia" panose="02040502050405020303"/>
                <a:ea typeface="DejaVu Sans" panose="020B0603030804020204"/>
              </a:rPr>
              <a:t>НАЗК може бути залучено як третя особа, яка не заявляє самостійних вимог щодо предмета спору, на стороні позивача у справах щодо застосування керівником або роботодавцем чи створення ним загрози застосування негативних заходів впливу до позивача (звільнення, примушування до звільнення, притягнення до дисциплінарної відповідальності, переведення, атестація, зміна умов праці, відмова в призначенні на вищу посаду, зменшення заробітної плати тощо) у зв’язку з повідомленням ним або членом його сім’ї про порушення вимог Закону України «Про запобігання корупції» іншою особою</a:t>
            </a:r>
            <a:endParaRPr lang="uk-UA" sz="1800" b="0" strike="noStrike" spc="-1">
              <a:latin typeface="Arial" panose="020B0604020202020204"/>
            </a:endParaRPr>
          </a:p>
          <a:p>
            <a:pPr algn="just">
              <a:lnSpc>
                <a:spcPct val="100000"/>
              </a:lnSpc>
            </a:pPr>
            <a:r>
              <a:rPr lang="uk-UA" sz="1200" b="0" strike="noStrike" spc="-1">
                <a:solidFill>
                  <a:srgbClr val="000000"/>
                </a:solidFill>
                <a:latin typeface="Georgia" panose="02040502050405020303"/>
                <a:ea typeface="DejaVu Sans" panose="020B0603030804020204"/>
              </a:rPr>
              <a:t>(</a:t>
            </a:r>
            <a:r>
              <a:rPr lang="uk-UA" sz="1200" b="0" i="1" strike="noStrike" spc="-1">
                <a:solidFill>
                  <a:srgbClr val="000000"/>
                </a:solidFill>
                <a:latin typeface="Georgia" panose="02040502050405020303"/>
                <a:ea typeface="DejaVu Sans" panose="020B0603030804020204"/>
              </a:rPr>
              <a:t>частина третя статті 49 Кодексу адміністративного судочинства України, </a:t>
            </a:r>
            <a:endParaRPr lang="uk-UA" sz="1200" b="0" strike="noStrike" spc="-1">
              <a:latin typeface="Arial" panose="020B0604020202020204"/>
            </a:endParaRPr>
          </a:p>
          <a:p>
            <a:pPr algn="just">
              <a:lnSpc>
                <a:spcPct val="100000"/>
              </a:lnSpc>
            </a:pPr>
            <a:r>
              <a:rPr lang="uk-UA" sz="1200" b="0" i="1" strike="noStrike" spc="-1">
                <a:solidFill>
                  <a:srgbClr val="000000"/>
                </a:solidFill>
                <a:latin typeface="Georgia" panose="02040502050405020303"/>
                <a:ea typeface="DejaVu Sans" panose="020B0603030804020204"/>
              </a:rPr>
              <a:t>частина другої статті 53 Цивільного процесуального кодексу України</a:t>
            </a:r>
            <a:r>
              <a:rPr lang="uk-UA" sz="1200" b="0" strike="noStrike" spc="-1">
                <a:solidFill>
                  <a:srgbClr val="000000"/>
                </a:solidFill>
                <a:latin typeface="Georgia" panose="02040502050405020303"/>
                <a:ea typeface="DejaVu Sans" panose="020B0603030804020204"/>
              </a:rPr>
              <a:t>).</a:t>
            </a:r>
            <a:endParaRPr lang="uk-UA" sz="1200" b="0" strike="noStrike" spc="-1">
              <a:latin typeface="Arial" panose="020B0604020202020204"/>
            </a:endParaRPr>
          </a:p>
        </p:txBody>
      </p:sp>
      <p:sp>
        <p:nvSpPr>
          <p:cNvPr id="156" name="CustomShape 9"/>
          <p:cNvSpPr/>
          <p:nvPr/>
        </p:nvSpPr>
        <p:spPr>
          <a:xfrm>
            <a:off x="144000" y="216000"/>
            <a:ext cx="9791280" cy="645840"/>
          </a:xfrm>
          <a:prstGeom prst="rect">
            <a:avLst/>
          </a:prstGeom>
          <a:solidFill>
            <a:srgbClr val="5B9BD5"/>
          </a:solidFill>
          <a:ln w="12600">
            <a:solidFill>
              <a:srgbClr val="43729D"/>
            </a:solidFill>
            <a:miter/>
          </a:ln>
        </p:spPr>
        <p:style>
          <a:lnRef idx="0">
            <a:srgbClr val="FFFFFF"/>
          </a:lnRef>
          <a:fillRef idx="0">
            <a:srgbClr val="FFFFFF"/>
          </a:fillRef>
          <a:effectRef idx="0">
            <a:srgbClr val="FFFFFF"/>
          </a:effectRef>
          <a:fontRef idx="minor"/>
        </p:style>
        <p:txBody>
          <a:bodyPr lIns="90000" tIns="45000" rIns="90000" bIns="45000" anchor="ctr">
            <a:normAutofit fontScale="38000"/>
          </a:bodyPr>
          <a:p>
            <a:pPr algn="ctr">
              <a:lnSpc>
                <a:spcPct val="90000"/>
              </a:lnSpc>
            </a:pPr>
            <a:r>
              <a:rPr lang="uk-UA" sz="4000" b="1" strike="noStrike" spc="-1">
                <a:solidFill>
                  <a:srgbClr val="000000"/>
                </a:solidFill>
                <a:latin typeface="Georgia" panose="02040502050405020303"/>
                <a:ea typeface="DejaVu Sans" panose="020B0603030804020204"/>
              </a:rPr>
              <a:t>Гарантії у сфері захисту трудових прав</a:t>
            </a:r>
            <a:endParaRPr lang="uk-UA" sz="4000" b="0" strike="noStrike" spc="-1">
              <a:latin typeface="Arial" panose="020B0604020202020204"/>
            </a:endParaRPr>
          </a:p>
        </p:txBody>
      </p:sp>
      <p:sp>
        <p:nvSpPr>
          <p:cNvPr id="157" name="CustomShape 10"/>
          <p:cNvSpPr/>
          <p:nvPr/>
        </p:nvSpPr>
        <p:spPr>
          <a:xfrm>
            <a:off x="-27720" y="2592000"/>
            <a:ext cx="817560" cy="32940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a:lnSpc>
                <a:spcPct val="100000"/>
              </a:lnSpc>
            </a:pPr>
            <a:r>
              <a:rPr lang="uk-UA" sz="1400" b="1" strike="noStrike" spc="-1">
                <a:solidFill>
                  <a:srgbClr val="000000"/>
                </a:solidFill>
                <a:latin typeface="Calibri" panose="020F0502020204030204"/>
                <a:ea typeface="DejaVu Sans" panose="020B0603030804020204"/>
              </a:rPr>
              <a:t>НАЗК</a:t>
            </a:r>
            <a:endParaRPr lang="uk-UA" sz="1400" b="0" strike="noStrike" spc="-1">
              <a:latin typeface="Arial" panose="020B0604020202020204"/>
            </a:endParaRPr>
          </a:p>
        </p:txBody>
      </p:sp>
      <p:sp>
        <p:nvSpPr>
          <p:cNvPr id="158" name="CustomShape 11"/>
          <p:cNvSpPr/>
          <p:nvPr/>
        </p:nvSpPr>
        <p:spPr>
          <a:xfrm>
            <a:off x="2016000" y="2548080"/>
            <a:ext cx="861840" cy="40176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a:lnSpc>
                <a:spcPct val="100000"/>
              </a:lnSpc>
            </a:pPr>
            <a:r>
              <a:rPr lang="uk-UA" sz="1400" b="1" strike="noStrike" spc="-1">
                <a:solidFill>
                  <a:srgbClr val="000000"/>
                </a:solidFill>
                <a:latin typeface="Calibri" panose="020F0502020204030204"/>
                <a:ea typeface="DejaVu Sans" panose="020B0603030804020204"/>
              </a:rPr>
              <a:t>НАЗК</a:t>
            </a:r>
            <a:endParaRPr lang="uk-UA" sz="1400" b="0" strike="noStrike" spc="-1">
              <a:latin typeface="Arial" panose="020B0604020202020204"/>
            </a:endParaRPr>
          </a:p>
        </p:txBody>
      </p:sp>
      <p:sp>
        <p:nvSpPr>
          <p:cNvPr id="159" name="CustomShape 12"/>
          <p:cNvSpPr/>
          <p:nvPr/>
        </p:nvSpPr>
        <p:spPr>
          <a:xfrm>
            <a:off x="10869480" y="288000"/>
            <a:ext cx="1320480" cy="8510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p>
            <a:pPr>
              <a:lnSpc>
                <a:spcPct val="100000"/>
              </a:lnSpc>
            </a:pPr>
            <a:r>
              <a:rPr lang="uk-UA" sz="1000" b="0" strike="noStrike" spc="-1">
                <a:solidFill>
                  <a:srgbClr val="000000"/>
                </a:solidFill>
                <a:latin typeface="Georgia" panose="02040502050405020303"/>
                <a:ea typeface="Calibri" panose="020F0502020204030204"/>
              </a:rPr>
              <a:t>ДЕРЖАВНА СЛУЖБА УКРАЇНИ З НАДЗВИЧАЙНИХ СИТУАЦІЙ</a:t>
            </a:r>
            <a:endParaRPr lang="uk-UA" sz="1000" b="0" strike="noStrike" spc="-1">
              <a:latin typeface="Arial" panose="020B0604020202020204"/>
            </a:endParaRPr>
          </a:p>
        </p:txBody>
      </p:sp>
      <p:pic>
        <p:nvPicPr>
          <p:cNvPr id="160" name="Picture 159"/>
          <p:cNvPicPr/>
          <p:nvPr/>
        </p:nvPicPr>
        <p:blipFill>
          <a:blip r:embed="rId5"/>
          <a:stretch>
            <a:fillRect/>
          </a:stretch>
        </p:blipFill>
        <p:spPr>
          <a:xfrm>
            <a:off x="9992520" y="205200"/>
            <a:ext cx="951480" cy="730800"/>
          </a:xfrm>
          <a:prstGeom prst="rect">
            <a:avLst/>
          </a:prstGeom>
          <a:ln>
            <a:noFill/>
          </a:ln>
        </p:spPr>
      </p:pic>
    </p:spTree>
  </p:cSld>
  <p:clrMapOvr>
    <a:masterClrMapping/>
  </p:clrMapOvr>
  <p:transition spd="slow">
    <p:cover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18038</Words>
  <Application>WPS Presentation</Application>
  <PresentationFormat/>
  <Paragraphs>310</Paragraphs>
  <Slides>23</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23</vt:i4>
      </vt:variant>
    </vt:vector>
  </HeadingPairs>
  <TitlesOfParts>
    <vt:vector size="41" baseType="lpstr">
      <vt:lpstr>Arial</vt:lpstr>
      <vt:lpstr>SimSun</vt:lpstr>
      <vt:lpstr>Wingdings</vt:lpstr>
      <vt:lpstr>Arial</vt:lpstr>
      <vt:lpstr>Symbol</vt:lpstr>
      <vt:lpstr>Georgia</vt:lpstr>
      <vt:lpstr>DejaVu Sans</vt:lpstr>
      <vt:lpstr>Tahoma</vt:lpstr>
      <vt:lpstr>Calibri</vt:lpstr>
      <vt:lpstr>Georgia Pro</vt:lpstr>
      <vt:lpstr>Gubbi</vt:lpstr>
      <vt:lpstr>Times New Roman</vt:lpstr>
      <vt:lpstr>Noto Sans CJK SC Regular</vt:lpstr>
      <vt:lpstr>Bookman Old Style</vt:lpstr>
      <vt:lpstr>微软雅黑</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dsns</cp:lastModifiedBy>
  <cp:revision>139</cp:revision>
  <cp:lastPrinted>2020-03-19T07:23:00Z</cp:lastPrinted>
  <dcterms:created xsi:type="dcterms:W3CDTF">2020-03-19T07:23:00Z</dcterms:created>
  <dcterms:modified xsi:type="dcterms:W3CDTF">2020-03-19T07:23:00Z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Широкоэкранный</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y fmtid="{D5CDD505-2E9C-101B-9397-08002B2CF9AE}" pid="12" name="KSOProductBuildVer">
    <vt:lpwstr>1033-11.1.0.8865</vt:lpwstr>
  </property>
</Properties>
</file>